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68"/>
  </p:notesMasterIdLst>
  <p:handoutMasterIdLst>
    <p:handoutMasterId r:id="rId69"/>
  </p:handoutMasterIdLst>
  <p:sldIdLst>
    <p:sldId id="2524" r:id="rId5"/>
    <p:sldId id="3040" r:id="rId6"/>
    <p:sldId id="2928" r:id="rId7"/>
    <p:sldId id="2929" r:id="rId8"/>
    <p:sldId id="3049" r:id="rId9"/>
    <p:sldId id="2959" r:id="rId10"/>
    <p:sldId id="3050" r:id="rId11"/>
    <p:sldId id="2960" r:id="rId12"/>
    <p:sldId id="3051" r:id="rId13"/>
    <p:sldId id="2965" r:id="rId14"/>
    <p:sldId id="2961" r:id="rId15"/>
    <p:sldId id="3046" r:id="rId16"/>
    <p:sldId id="3044" r:id="rId17"/>
    <p:sldId id="3052" r:id="rId18"/>
    <p:sldId id="3041" r:id="rId19"/>
    <p:sldId id="3038" r:id="rId20"/>
    <p:sldId id="2887" r:id="rId21"/>
    <p:sldId id="3039" r:id="rId22"/>
    <p:sldId id="3048" r:id="rId23"/>
    <p:sldId id="3057" r:id="rId24"/>
    <p:sldId id="3053" r:id="rId25"/>
    <p:sldId id="3066" r:id="rId26"/>
    <p:sldId id="3045" r:id="rId27"/>
    <p:sldId id="3043" r:id="rId28"/>
    <p:sldId id="3064" r:id="rId29"/>
    <p:sldId id="3065" r:id="rId30"/>
    <p:sldId id="3042" r:id="rId31"/>
    <p:sldId id="3047" r:id="rId32"/>
    <p:sldId id="2940" r:id="rId33"/>
    <p:sldId id="3067" r:id="rId34"/>
    <p:sldId id="3055" r:id="rId35"/>
    <p:sldId id="3056" r:id="rId36"/>
    <p:sldId id="3058" r:id="rId37"/>
    <p:sldId id="3059" r:id="rId38"/>
    <p:sldId id="3054" r:id="rId39"/>
    <p:sldId id="3060" r:id="rId40"/>
    <p:sldId id="3063" r:id="rId41"/>
    <p:sldId id="3062" r:id="rId42"/>
    <p:sldId id="3068" r:id="rId43"/>
    <p:sldId id="3069" r:id="rId44"/>
    <p:sldId id="3070" r:id="rId45"/>
    <p:sldId id="2941" r:id="rId46"/>
    <p:sldId id="3072" r:id="rId47"/>
    <p:sldId id="3071" r:id="rId48"/>
    <p:sldId id="3073" r:id="rId49"/>
    <p:sldId id="3074" r:id="rId50"/>
    <p:sldId id="3075" r:id="rId51"/>
    <p:sldId id="3080" r:id="rId52"/>
    <p:sldId id="3077" r:id="rId53"/>
    <p:sldId id="3076" r:id="rId54"/>
    <p:sldId id="3094" r:id="rId55"/>
    <p:sldId id="3079" r:id="rId56"/>
    <p:sldId id="3078" r:id="rId57"/>
    <p:sldId id="3085" r:id="rId58"/>
    <p:sldId id="3089" r:id="rId59"/>
    <p:sldId id="3084" r:id="rId60"/>
    <p:sldId id="3086" r:id="rId61"/>
    <p:sldId id="3083" r:id="rId62"/>
    <p:sldId id="3087" r:id="rId63"/>
    <p:sldId id="3088" r:id="rId64"/>
    <p:sldId id="3091" r:id="rId65"/>
    <p:sldId id="3093" r:id="rId66"/>
    <p:sldId id="3090" r:id="rId67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Gill Sans MT" panose="020B0502020104020203" pitchFamily="34" charset="0"/>
      <p:regular r:id="rId74"/>
      <p:bold r:id="rId75"/>
      <p:italic r:id="rId76"/>
      <p:boldItalic r:id="rId77"/>
    </p:embeddedFont>
    <p:embeddedFont>
      <p:font typeface="Gill Sans Nova Light" panose="020B0302020104020203" pitchFamily="34" charset="0"/>
      <p:regular r:id="rId78"/>
      <p:italic r:id="rId79"/>
    </p:embeddedFont>
  </p:embeddedFont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0990E53-D662-4AC3-9844-4B399E8DDCF8}">
          <p14:sldIdLst>
            <p14:sldId id="2524"/>
            <p14:sldId id="3040"/>
            <p14:sldId id="2928"/>
            <p14:sldId id="2929"/>
            <p14:sldId id="3049"/>
            <p14:sldId id="2959"/>
            <p14:sldId id="3050"/>
            <p14:sldId id="2960"/>
            <p14:sldId id="3051"/>
            <p14:sldId id="2965"/>
            <p14:sldId id="2961"/>
            <p14:sldId id="3046"/>
            <p14:sldId id="3044"/>
            <p14:sldId id="3052"/>
            <p14:sldId id="3041"/>
            <p14:sldId id="3038"/>
            <p14:sldId id="2887"/>
            <p14:sldId id="3039"/>
            <p14:sldId id="3048"/>
            <p14:sldId id="3057"/>
            <p14:sldId id="3053"/>
            <p14:sldId id="3066"/>
            <p14:sldId id="3045"/>
            <p14:sldId id="3043"/>
            <p14:sldId id="3064"/>
            <p14:sldId id="3065"/>
            <p14:sldId id="3042"/>
            <p14:sldId id="3047"/>
            <p14:sldId id="2940"/>
            <p14:sldId id="3067"/>
            <p14:sldId id="3055"/>
            <p14:sldId id="3056"/>
            <p14:sldId id="3058"/>
            <p14:sldId id="3059"/>
            <p14:sldId id="3054"/>
            <p14:sldId id="3060"/>
            <p14:sldId id="3063"/>
            <p14:sldId id="3062"/>
            <p14:sldId id="3068"/>
            <p14:sldId id="3069"/>
            <p14:sldId id="3070"/>
            <p14:sldId id="2941"/>
            <p14:sldId id="3072"/>
            <p14:sldId id="3071"/>
            <p14:sldId id="3073"/>
            <p14:sldId id="3074"/>
            <p14:sldId id="3075"/>
            <p14:sldId id="3080"/>
            <p14:sldId id="3077"/>
            <p14:sldId id="3076"/>
            <p14:sldId id="3094"/>
            <p14:sldId id="3079"/>
            <p14:sldId id="3078"/>
            <p14:sldId id="3085"/>
            <p14:sldId id="3089"/>
            <p14:sldId id="3084"/>
            <p14:sldId id="3086"/>
            <p14:sldId id="3083"/>
            <p14:sldId id="3087"/>
            <p14:sldId id="3088"/>
            <p14:sldId id="3091"/>
            <p14:sldId id="3093"/>
            <p14:sldId id="30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00"/>
    <a:srgbClr val="CCCC00"/>
    <a:srgbClr val="3F3F3F"/>
    <a:srgbClr val="1CFF82"/>
    <a:srgbClr val="FFFFFF"/>
    <a:srgbClr val="74C046"/>
    <a:srgbClr val="D5AE76"/>
    <a:srgbClr val="FF00F7"/>
    <a:srgbClr val="662D91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EB5437-32F8-C79C-AC25-1AEB22A6D0CC}" v="5" dt="2021-10-28T15:10:15.274"/>
    <p1510:client id="{A7F0CC77-6A4D-4091-B428-B7203C05A3F3}" v="2" dt="2021-10-14T18:26:22.11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80256" autoAdjust="0"/>
  </p:normalViewPr>
  <p:slideViewPr>
    <p:cSldViewPr snapToGrid="0" snapToObjects="1" showGuides="1">
      <p:cViewPr varScale="1">
        <p:scale>
          <a:sx n="87" d="100"/>
          <a:sy n="87" d="100"/>
        </p:scale>
        <p:origin x="62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766" y="78"/>
      </p:cViewPr>
      <p:guideLst/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commentAuthors" Target="commentAuthor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5DB661-9218-4D06-90BF-49C4452C0C70}" type="datetime1">
              <a:rPr lang="fr-FR" smtClean="0"/>
              <a:t>28/10/2021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9ED3DB-095D-4A24-825E-62E1C3701A02}" type="datetime1">
              <a:rPr lang="fr-FR" noProof="0" smtClean="0"/>
              <a:t>28/10/2021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72961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603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3878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27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8023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30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9320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31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2330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&lt;</a:t>
            </a:r>
            <a:r>
              <a:rPr lang="fr-CA" dirty="0" err="1"/>
              <a:t>pre</a:t>
            </a:r>
            <a:r>
              <a:rPr lang="fr-CA" dirty="0"/>
              <a:t>&gt;&lt;code&gt;</a:t>
            </a:r>
          </a:p>
          <a:p>
            <a:r>
              <a:rPr lang="fr-CA" dirty="0"/>
              <a:t>----------begin_max5_patcher----------</a:t>
            </a:r>
          </a:p>
          <a:p>
            <a:r>
              <a:rPr lang="fr-CA" dirty="0"/>
              <a:t>1255.3oc0Z01aahDD9yNR4+.hO6a0Ny998o9+nsJB6vk5Ja.gw8Rup6+9MKX</a:t>
            </a:r>
          </a:p>
          <a:p>
            <a:r>
              <a:rPr lang="fr-CA" dirty="0"/>
              <a:t>RhRvFNXglToTaOKdmcdXlm4YW7ut8lUwaxeL8XbzeF84nUq9EYYUsMukUsFV</a:t>
            </a:r>
          </a:p>
          <a:p>
            <a:r>
              <a:rPr lang="fr-CA" dirty="0"/>
              <a:t>EeH4ws6SNVegwGROdL4gz30mGrJ8wp5A1Fo4OYM6zgcY6Sqp+N3Krlepp0Lz</a:t>
            </a:r>
          </a:p>
          <a:p>
            <a:r>
              <a:rPr lang="fr-CA" dirty="0"/>
              <a:t>Zd280SP9lu+Gpmmhlqr5mEoMKv33nu1NVQR01usK6g6JS2V0LL.ZNSCHHUJP</a:t>
            </a:r>
          </a:p>
          <a:p>
            <a:r>
              <a:rPr lang="fr-CA" dirty="0"/>
              <a:t>fN5sl0Qn.XRA3zZPoLZiTBqiHabZHjwi9Z8D9u2di+U5k0SGG1DA1mrVTldL</a:t>
            </a:r>
          </a:p>
          <a:p>
            <a:r>
              <a:rPr lang="fr-CA" dirty="0"/>
              <a:t>MqJoZWd1c62kktM+TV0qAkQAUR2ngJtiybZE2XQgTaPkTeInBmSnJIBlbFiz</a:t>
            </a:r>
          </a:p>
          <a:p>
            <a:r>
              <a:rPr lang="fr-CA" dirty="0"/>
              <a:t>NdXPHXVqx5Hf.rFmDUW.FPGSMYXfhkMokcGvvyqyxjCoUok2klkrYecjv6FM</a:t>
            </a:r>
          </a:p>
          <a:p>
            <a:r>
              <a:rPr lang="fr-CA" dirty="0"/>
              <a:t>vtPCyUPi0TxYR1C8UGILLs1BNmQZrbt0WGILBlyAbovYkVqi9+0QJd.RNVDT</a:t>
            </a:r>
          </a:p>
          <a:p>
            <a:r>
              <a:rPr lang="fr-CA" dirty="0"/>
              <a:t>QMYTgajTthwgVkQgFi.sdTAYfidO3HNGqS.hORnhX5nBnXnTqMbhuUPIKbkG</a:t>
            </a:r>
          </a:p>
          <a:p>
            <a:r>
              <a:rPr lang="fr-CA" dirty="0"/>
              <a:t>U3LqB4BtD0nlL6BDpbkdOu3V7Lx4JTiu8jzvfWWVgbICcnSgJmAj.p0ye6Ib</a:t>
            </a:r>
          </a:p>
          <a:p>
            <a:r>
              <a:rPr lang="fr-CA" dirty="0"/>
              <a:t>YfJ834k6pVqanZtaOwWDnxLdnpqBv4CpxR+aZA+VjpjV2oQIQah11MmkrazP</a:t>
            </a:r>
          </a:p>
          <a:p>
            <a:r>
              <a:rPr lang="fr-CA" dirty="0"/>
              <a:t>1EsDbcZom9aDM2EbESPsuPm0PzTRG0aWqlUloIKvQHGa1AIwi4LTjBNqyp4J</a:t>
            </a:r>
          </a:p>
          <a:p>
            <a:r>
              <a:rPr lang="fr-CA" dirty="0"/>
              <a:t>wkRNBh9lKS4LcL.GMFf.iJNrFRkKp7fwuGLHY5X.LVLvZzLiPHIQsnlTpffc</a:t>
            </a:r>
          </a:p>
          <a:p>
            <a:r>
              <a:rPr lang="fr-CA" dirty="0"/>
              <a:t>NwfMmppxyBm1kt.C7Ja9oecKNhLDcBmhJJjBAkV34FTTXCRGsaHiyRjDfGPj</a:t>
            </a:r>
          </a:p>
          <a:p>
            <a:r>
              <a:rPr lang="fr-CA" dirty="0"/>
              <a:t>0jCx2+.hcJ.BInmY4JRehg9GoaS39vCHxIAHjFVNWSELbNHPgYNgiknqJpBQ</a:t>
            </a:r>
          </a:p>
          <a:p>
            <a:r>
              <a:rPr lang="fr-CA" dirty="0"/>
              <a:t>W0tYRrNFAKbM0tkLJIQaApq5hjmfSIOwH3LgjDnx0zaQCedKbVjLkfn+pSfA</a:t>
            </a:r>
          </a:p>
          <a:p>
            <a:r>
              <a:rPr lang="fr-CA" dirty="0"/>
              <a:t>sROMiyvURh7kFOTYJWBX9qx7CG+4gM466IKZ.IJi9nI6FKjbFhjXTtjTw6jB</a:t>
            </a:r>
          </a:p>
          <a:p>
            <a:r>
              <a:rPr lang="fr-CA" dirty="0"/>
              <a:t>GwwXl0s98k35LjuDOYsHfKnXAoO8sELRwGDFDXRsdopAlGODF.sZgCQ32GCx</a:t>
            </a:r>
          </a:p>
          <a:p>
            <a:r>
              <a:rPr lang="fr-CA" dirty="0"/>
              <a:t>3xP55vk.cOrH++AEzzQVhQ9AohYzmbTmXw7UwboDjhxcYUQepHu3TwkN19Kv</a:t>
            </a:r>
          </a:p>
          <a:p>
            <a:r>
              <a:rPr lang="fr-CA" dirty="0"/>
              <a:t>lx6BOd9vG6HlIwE9PQvqiHWHXE2le3PZV0aCLwziE7ZwBsAC+xGvlPp4dD+c</a:t>
            </a:r>
          </a:p>
          <a:p>
            <a:r>
              <a:rPr lang="fr-CA" dirty="0"/>
              <a:t>ar.WKVDF2hEK3ziE9UikF9zEIVld8ha.kKgLTt7g436nMU1vQefmsESp5WDy</a:t>
            </a:r>
          </a:p>
          <a:p>
            <a:r>
              <a:rPr lang="fr-CA" dirty="0"/>
              <a:t>ozw+YezCTWwhHTomb6P0T5Fd91K1Dtl24mW4nOtxVxkl6su6ORxQGlm4cVhv</a:t>
            </a:r>
          </a:p>
          <a:p>
            <a:r>
              <a:rPr lang="fr-CA" dirty="0"/>
              <a:t>b5m53nO30VNodCylYI1+HUd8OEk5o0OvqB9i4mJ21tLZ+YiDwed8be5wpcY0</a:t>
            </a:r>
          </a:p>
          <a:p>
            <a:r>
              <a:rPr lang="fr-CA" dirty="0"/>
              <a:t>OqlWbU9mrPzUw4A6P+O9hk0g1k1g9oB60glv5PnWGpBqC6GREAygByBeOz+L</a:t>
            </a:r>
          </a:p>
          <a:p>
            <a:r>
              <a:rPr lang="fr-CA" dirty="0"/>
              <a:t>XWVGpVZGJGhCwvkz3eRTKqCgE1g0SUuE9nKrNr2BezFVG1OjJCmCG18PLbNb</a:t>
            </a:r>
          </a:p>
          <a:p>
            <a:r>
              <a:rPr lang="fr-CA" dirty="0"/>
              <a:t>P8CwvUGBCpeX6xJDNbPTaP3RZfAkzztrBfCGl+BW2oA0bJfceWV2IVV2gi2c</a:t>
            </a:r>
          </a:p>
          <a:p>
            <a:r>
              <a:rPr lang="fr-CA" dirty="0"/>
              <a:t>m0CmTT7izxim+FMdhT8+87R+msqa97trlO2HcOtL8G6Z+JvYaIkjz7JRW9ox</a:t>
            </a:r>
          </a:p>
          <a:p>
            <a:r>
              <a:rPr lang="fr-CA" dirty="0"/>
              <a:t>5UX7i5yaQK9P98okYm1Ue4jEev58c8NKxRnsUTjzDV06.41anK3+.1LbBx.</a:t>
            </a:r>
          </a:p>
          <a:p>
            <a:r>
              <a:rPr lang="fr-CA" dirty="0"/>
              <a:t>-----------end_max5_patcher-----------</a:t>
            </a:r>
          </a:p>
          <a:p>
            <a:r>
              <a:rPr lang="fr-CA" dirty="0"/>
              <a:t>&lt;/code&gt;&lt;/</a:t>
            </a:r>
            <a:r>
              <a:rPr lang="fr-CA" dirty="0" err="1"/>
              <a:t>pre</a:t>
            </a:r>
            <a:r>
              <a:rPr lang="fr-CA" dirty="0"/>
              <a:t>&gt;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fr-FR" noProof="0" smtClean="0"/>
              <a:t>32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3584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1675"/>
          </a:xfrm>
        </p:spPr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515600" cy="4923896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u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fr-FR" noProof="0" dirty="0"/>
              <a:t>La légende vient ici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 dirty="0"/>
              <a:t>LE TITRE VIENT ICI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 rtl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35528"/>
            <a:ext cx="10515600" cy="98694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1" name="Espace réservé du texte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SOUS-TITRE ICI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2268905"/>
            <a:ext cx="4791342" cy="1157958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SÉANCE 99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00329" y="3427322"/>
            <a:ext cx="4791746" cy="190525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006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vail_somm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538385"/>
            <a:ext cx="4791342" cy="1760672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TRAVAIL SOMMATIF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0D74CE3-292C-4954-9888-FB47C6FC9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0370" y="2469850"/>
            <a:ext cx="5771664" cy="401225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5048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prochai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0370" y="3064128"/>
            <a:ext cx="5771664" cy="348907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0"/>
            <a:r>
              <a:rPr lang="fr-FR" dirty="0"/>
              <a:t>Remettre le formulaire à l’enseignant</a:t>
            </a:r>
          </a:p>
          <a:p>
            <a:pPr lvl="0"/>
            <a:r>
              <a:rPr lang="fr-FR" dirty="0"/>
              <a:t>Idéalement à la fin de la séance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64EFCB-9915-4191-B438-3189E93CA22A}"/>
              </a:ext>
            </a:extLst>
          </p:cNvPr>
          <p:cNvSpPr txBox="1"/>
          <p:nvPr userDrawn="1"/>
        </p:nvSpPr>
        <p:spPr>
          <a:xfrm>
            <a:off x="3210370" y="1130838"/>
            <a:ext cx="5771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Symbol" panose="05050102010706020507" pitchFamily="18" charset="2"/>
              <a:buNone/>
            </a:pP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TRAVAIL</a:t>
            </a:r>
            <a:br>
              <a:rPr lang="fr-FR" sz="6000" b="1" noProof="0" dirty="0">
                <a:solidFill>
                  <a:schemeClr val="bg1"/>
                </a:solidFill>
                <a:latin typeface="+mj-lt"/>
              </a:rPr>
            </a:b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FORMATIF</a:t>
            </a:r>
            <a:endParaRPr lang="fr-CA" sz="2800" b="1" spc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9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_prochai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0370" y="3294869"/>
            <a:ext cx="5771664" cy="3258331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04FFF8-175B-4D19-9220-C454DCD6E0A4}"/>
              </a:ext>
            </a:extLst>
          </p:cNvPr>
          <p:cNvSpPr txBox="1"/>
          <p:nvPr userDrawn="1"/>
        </p:nvSpPr>
        <p:spPr>
          <a:xfrm>
            <a:off x="3210370" y="535541"/>
            <a:ext cx="5771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Symbol" panose="05050102010706020507" pitchFamily="18" charset="2"/>
              <a:buNone/>
            </a:pP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POUR LA PROCHAINE SÉANCE</a:t>
            </a:r>
            <a:endParaRPr lang="fr-CA" sz="2800" b="1" spc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2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15" name="Forme 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279921" y="4068517"/>
            <a:ext cx="3398046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r-FR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ESPACE INTERACTIF</a:t>
            </a:r>
          </a:p>
        </p:txBody>
      </p:sp>
      <p:sp>
        <p:nvSpPr>
          <p:cNvPr id="16" name="Form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27810" y="1314994"/>
            <a:ext cx="0" cy="2252508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fr-FR" sz="1500" noProof="0" dirty="0">
              <a:latin typeface="Gill Sans MT" panose="020B0502020104020203" pitchFamily="34" charset="0"/>
            </a:endParaRPr>
          </a:p>
        </p:txBody>
      </p:sp>
      <p:sp>
        <p:nvSpPr>
          <p:cNvPr id="17" name="Form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fr-FR" sz="1050" noProof="0" smtClean="0">
                <a:solidFill>
                  <a:schemeClr val="tx2"/>
                </a:solidFill>
              </a:rPr>
              <a:pPr algn="ctr" rtl="0"/>
              <a:t>‹N°›</a:t>
            </a:fld>
            <a:endParaRPr lang="fr-FR" sz="1050" noProof="0" dirty="0">
              <a:solidFill>
                <a:schemeClr val="tx2"/>
              </a:solidFill>
            </a:endParaRPr>
          </a:p>
        </p:txBody>
      </p:sp>
      <p:sp>
        <p:nvSpPr>
          <p:cNvPr id="19" name="Forme 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38537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fr-FR" sz="44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3" name="Forme 61">
            <a:extLst>
              <a:ext uri="{FF2B5EF4-FFF2-40B4-BE49-F238E27FC236}">
                <a16:creationId xmlns:a16="http://schemas.microsoft.com/office/drawing/2014/main" id="{0F86F919-DE82-498E-921C-3A5A06118BA6}"/>
              </a:ext>
            </a:extLst>
          </p:cNvPr>
          <p:cNvSpPr/>
          <p:nvPr userDrawn="1"/>
        </p:nvSpPr>
        <p:spPr>
          <a:xfrm rot="16200000">
            <a:off x="-1083197" y="1784352"/>
            <a:ext cx="3004599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algn="r"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r-CA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582 434</a:t>
            </a:r>
            <a:endParaRPr lang="fr-FR" sz="16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308648-1B58-4611-96C2-894995AB152C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92084" y="6098087"/>
            <a:ext cx="654034" cy="6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4" r:id="rId2"/>
    <p:sldLayoutId id="2147483685" r:id="rId3"/>
    <p:sldLayoutId id="2147483686" r:id="rId4"/>
    <p:sldLayoutId id="2147483687" r:id="rId5"/>
    <p:sldLayoutId id="2147483673" r:id="rId6"/>
    <p:sldLayoutId id="2147483651" r:id="rId7"/>
    <p:sldLayoutId id="2147483674" r:id="rId8"/>
    <p:sldLayoutId id="2147483670" r:id="rId9"/>
    <p:sldLayoutId id="2147483669" r:id="rId10"/>
    <p:sldLayoutId id="2147483664" r:id="rId11"/>
    <p:sldLayoutId id="2147483653" r:id="rId12"/>
    <p:sldLayoutId id="2147483680" r:id="rId13"/>
    <p:sldLayoutId id="2147483678" r:id="rId14"/>
    <p:sldLayoutId id="2147483679" r:id="rId15"/>
    <p:sldLayoutId id="214748368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wmf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arduino.cc/reference/en/language/functions/analog-io/analogread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10" Type="http://schemas.openxmlformats.org/officeDocument/2006/relationships/image" Target="../media/image23.jpeg"/><Relationship Id="rId4" Type="http://schemas.openxmlformats.org/officeDocument/2006/relationships/image" Target="../media/image21.wmf"/><Relationship Id="rId9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7.png"/><Relationship Id="rId7" Type="http://schemas.openxmlformats.org/officeDocument/2006/relationships/image" Target="../media/image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jpeg"/><Relationship Id="rId5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7.png"/><Relationship Id="rId7" Type="http://schemas.openxmlformats.org/officeDocument/2006/relationships/image" Target="../media/image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jpeg"/><Relationship Id="rId5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arduino.cc/reference/en/language/functions/analog-io/analogread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yd1XEkMotK8?feature=oembed" TargetMode="Externa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hyperlink" Target="https://www.bensound.com/royalty-free-music/2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K6KbEnGnymk?feature=oembed" TargetMode="External"/><Relationship Id="rId6" Type="http://schemas.openxmlformats.org/officeDocument/2006/relationships/image" Target="../media/image85.png"/><Relationship Id="rId5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 rtlCol="0" anchor="ctr">
            <a:normAutofit/>
          </a:bodyPr>
          <a:lstStyle/>
          <a:p>
            <a:r>
              <a:rPr lang="fr-FR" dirty="0"/>
              <a:t>COMMUNIQUER AVEC MAX</a:t>
            </a:r>
          </a:p>
        </p:txBody>
      </p:sp>
      <p:pic>
        <p:nvPicPr>
          <p:cNvPr id="4" name="Image 3" descr="Une image contenant texte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A056260E-F734-4A31-855F-64EFD3E2E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25" b="2126"/>
          <a:stretch/>
        </p:blipFill>
        <p:spPr>
          <a:xfrm>
            <a:off x="838200" y="1253067"/>
            <a:ext cx="10515600" cy="49238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ABF58FB-45F6-4A7C-A00E-DE44235C6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93" y="1016723"/>
            <a:ext cx="3371850" cy="4000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MAX : SÉLECTIONNER LA DESTINATION DES MESSAGES</a:t>
            </a:r>
            <a:endParaRPr lang="fr-CA" sz="28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3DC6E1E-286C-4375-8FE8-28C27A1102CE}"/>
              </a:ext>
            </a:extLst>
          </p:cNvPr>
          <p:cNvSpPr txBox="1"/>
          <p:nvPr/>
        </p:nvSpPr>
        <p:spPr>
          <a:xfrm>
            <a:off x="3040380" y="5788676"/>
            <a:ext cx="597783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 err="1">
                <a:solidFill>
                  <a:schemeClr val="bg1"/>
                </a:solidFill>
              </a:rPr>
              <a:t>apple</a:t>
            </a:r>
            <a:r>
              <a:rPr lang="fr-CA" sz="1400" i="1" dirty="0">
                <a:solidFill>
                  <a:schemeClr val="bg1"/>
                </a:solidFill>
              </a:rPr>
              <a:t> déclenchent </a:t>
            </a:r>
            <a:r>
              <a:rPr lang="fr-CA" sz="1400" dirty="0">
                <a:solidFill>
                  <a:schemeClr val="bg1"/>
                </a:solidFill>
              </a:rPr>
              <a:t>ce bouton. </a:t>
            </a:r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8731419-F07C-48F5-A737-C4D1ED6A64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02874" y="5249558"/>
            <a:ext cx="1078236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F7B573C7-E43A-4412-A987-B8D5BF5D8D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81106" y="5139124"/>
            <a:ext cx="813998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3BE3767-BD73-4C04-AC01-AD374AACD7EA}"/>
              </a:ext>
            </a:extLst>
          </p:cNvPr>
          <p:cNvSpPr txBox="1"/>
          <p:nvPr/>
        </p:nvSpPr>
        <p:spPr>
          <a:xfrm>
            <a:off x="3749905" y="5412272"/>
            <a:ext cx="5486348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 err="1">
                <a:solidFill>
                  <a:schemeClr val="bg1"/>
                </a:solidFill>
              </a:rPr>
              <a:t>cream</a:t>
            </a:r>
            <a:r>
              <a:rPr lang="fr-CA" sz="1400" i="1" dirty="0">
                <a:solidFill>
                  <a:schemeClr val="bg1"/>
                </a:solidFill>
              </a:rPr>
              <a:t> déclenchent </a:t>
            </a:r>
            <a:r>
              <a:rPr lang="fr-CA" sz="1400" dirty="0">
                <a:solidFill>
                  <a:schemeClr val="bg1"/>
                </a:solidFill>
              </a:rPr>
              <a:t>ce bouton. </a:t>
            </a:r>
          </a:p>
        </p:txBody>
      </p:sp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711F2AC-A36A-4A90-A11C-F05B722592A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36463" y="5014545"/>
            <a:ext cx="608210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84CD7A4-B687-478D-847E-78CCB9EFEF09}"/>
              </a:ext>
            </a:extLst>
          </p:cNvPr>
          <p:cNvSpPr txBox="1"/>
          <p:nvPr/>
        </p:nvSpPr>
        <p:spPr>
          <a:xfrm>
            <a:off x="4201282" y="5065100"/>
            <a:ext cx="5668384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butter déclenchent </a:t>
            </a:r>
            <a:r>
              <a:rPr lang="fr-CA" sz="1400" dirty="0">
                <a:solidFill>
                  <a:schemeClr val="bg1"/>
                </a:solidFill>
              </a:rPr>
              <a:t>ce bouton. </a:t>
            </a:r>
          </a:p>
        </p:txBody>
      </p:sp>
    </p:spTree>
    <p:extLst>
      <p:ext uri="{BB962C8B-B14F-4D97-AF65-F5344CB8AC3E}">
        <p14:creationId xmlns:p14="http://schemas.microsoft.com/office/powerpoint/2010/main" val="345459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B47A33-2B47-46D6-B08B-9F5150AA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21" y="2056254"/>
            <a:ext cx="3529624" cy="30866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GROUPER DES ÉLÉMENTS</a:t>
            </a:r>
            <a:endParaRPr lang="fr-CA" sz="32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B663883-F765-47CA-BA11-47486D9DD2FD}"/>
              </a:ext>
            </a:extLst>
          </p:cNvPr>
          <p:cNvSpPr txBox="1"/>
          <p:nvPr/>
        </p:nvSpPr>
        <p:spPr>
          <a:xfrm>
            <a:off x="1843111" y="2739888"/>
            <a:ext cx="345114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zl</a:t>
            </a:r>
            <a:r>
              <a:rPr lang="fr-CA" sz="1200" b="1" i="1" dirty="0">
                <a:solidFill>
                  <a:schemeClr val="bg1"/>
                </a:solidFill>
              </a:rPr>
              <a:t> group 256 </a:t>
            </a:r>
            <a:r>
              <a:rPr lang="fr-CA" sz="1200" dirty="0">
                <a:solidFill>
                  <a:schemeClr val="bg1"/>
                </a:solidFill>
              </a:rPr>
              <a:t>regroupe les éléments qui arrivent l’un après l’autre (en séquence) ensemble dans une liste.</a:t>
            </a:r>
          </a:p>
        </p:txBody>
      </p: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A19B43E7-FACD-41C4-AF4B-4E38B9EBD385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294259" y="3063054"/>
            <a:ext cx="1589384" cy="774756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FED79C2-E637-4399-84FE-58F16D138CFB}"/>
              </a:ext>
            </a:extLst>
          </p:cNvPr>
          <p:cNvSpPr txBox="1"/>
          <p:nvPr/>
        </p:nvSpPr>
        <p:spPr>
          <a:xfrm>
            <a:off x="7074949" y="2903261"/>
            <a:ext cx="443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</a:t>
            </a:r>
          </a:p>
          <a:p>
            <a:endParaRPr lang="en-CA" sz="8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1C22853-334E-490A-AA0D-398AB9961A91}"/>
              </a:ext>
            </a:extLst>
          </p:cNvPr>
          <p:cNvSpPr txBox="1"/>
          <p:nvPr/>
        </p:nvSpPr>
        <p:spPr>
          <a:xfrm>
            <a:off x="7074949" y="4119598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a b 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CE54AD-1593-48B8-906E-17BD6453B949}"/>
              </a:ext>
            </a:extLst>
          </p:cNvPr>
          <p:cNvSpPr txBox="1"/>
          <p:nvPr/>
        </p:nvSpPr>
        <p:spPr>
          <a:xfrm>
            <a:off x="7599278" y="2847609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26C0DCA-335C-4B5F-953F-D95CCFC6DB74}"/>
              </a:ext>
            </a:extLst>
          </p:cNvPr>
          <p:cNvSpPr txBox="1"/>
          <p:nvPr/>
        </p:nvSpPr>
        <p:spPr>
          <a:xfrm>
            <a:off x="8302197" y="2844225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5BE1E5-E449-4C83-A523-115F41D30AC0}"/>
              </a:ext>
            </a:extLst>
          </p:cNvPr>
          <p:cNvSpPr txBox="1"/>
          <p:nvPr/>
        </p:nvSpPr>
        <p:spPr>
          <a:xfrm>
            <a:off x="8705737" y="3134093"/>
            <a:ext cx="443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bang</a:t>
            </a:r>
          </a:p>
        </p:txBody>
      </p:sp>
    </p:spTree>
    <p:extLst>
      <p:ext uri="{BB962C8B-B14F-4D97-AF65-F5344CB8AC3E}">
        <p14:creationId xmlns:p14="http://schemas.microsoft.com/office/powerpoint/2010/main" val="168407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SÉLECTIONNER ET GROUPER</a:t>
            </a:r>
            <a:endParaRPr lang="fr-CA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EC6234-24AD-47D7-A2A4-131AAB5A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78" y="1066800"/>
            <a:ext cx="4562449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9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67B397-8436-466B-BF20-C4A02C23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00" y="1927130"/>
            <a:ext cx="5687219" cy="2314898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4604617" cy="1380616"/>
          </a:xfrm>
        </p:spPr>
        <p:txBody>
          <a:bodyPr>
            <a:normAutofit/>
          </a:bodyPr>
          <a:lstStyle/>
          <a:p>
            <a:r>
              <a:rPr lang="fr-CA" dirty="0"/>
              <a:t>RECONSTITUER UN MESSAGE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649FAC-8A32-4BBA-9AEC-6CB882F56CC3}"/>
              </a:ext>
            </a:extLst>
          </p:cNvPr>
          <p:cNvGrpSpPr/>
          <p:nvPr/>
        </p:nvGrpSpPr>
        <p:grpSpPr>
          <a:xfrm>
            <a:off x="7003272" y="1079789"/>
            <a:ext cx="4316200" cy="5492124"/>
            <a:chOff x="1447798" y="1266667"/>
            <a:chExt cx="4316200" cy="5492124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C28FC01C-15AA-4D49-ACB9-C7357BAD9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798" y="1266667"/>
              <a:ext cx="2722473" cy="5412535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BB1D76-1019-4763-A3A7-3D86EEE19CC6}"/>
                </a:ext>
              </a:extLst>
            </p:cNvPr>
            <p:cNvSpPr txBox="1"/>
            <p:nvPr/>
          </p:nvSpPr>
          <p:spPr>
            <a:xfrm>
              <a:off x="1735653" y="2757933"/>
              <a:ext cx="443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65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111 </a:t>
              </a:r>
            </a:p>
            <a:p>
              <a:r>
                <a:rPr lang="en-CA" sz="800" dirty="0">
                  <a:solidFill>
                    <a:srgbClr val="FF0000"/>
                  </a:solidFill>
                </a:rPr>
                <a:t>13</a:t>
              </a:r>
              <a:r>
                <a:rPr lang="en-CA" sz="800" dirty="0"/>
                <a:t> </a:t>
              </a:r>
            </a:p>
            <a:p>
              <a:r>
                <a:rPr lang="en-CA" sz="800" dirty="0">
                  <a:solidFill>
                    <a:schemeClr val="accent5"/>
                  </a:solidFill>
                </a:rPr>
                <a:t>10</a:t>
              </a:r>
              <a:endParaRPr lang="fr-CA" sz="800" dirty="0">
                <a:solidFill>
                  <a:schemeClr val="accent5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FAFC478-CD95-48E4-ADD1-743E2A56AF40}"/>
                </a:ext>
              </a:extLst>
            </p:cNvPr>
            <p:cNvSpPr txBox="1"/>
            <p:nvPr/>
          </p:nvSpPr>
          <p:spPr>
            <a:xfrm>
              <a:off x="2375032" y="3992099"/>
              <a:ext cx="44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65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108 </a:t>
              </a:r>
            </a:p>
            <a:p>
              <a:r>
                <a:rPr lang="en-CA" sz="800" dirty="0"/>
                <a:t>111 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2433C86-E67E-4379-A5F6-9F1FCC6FADDB}"/>
                </a:ext>
              </a:extLst>
            </p:cNvPr>
            <p:cNvSpPr txBox="1"/>
            <p:nvPr/>
          </p:nvSpPr>
          <p:spPr>
            <a:xfrm>
              <a:off x="1693510" y="4069042"/>
              <a:ext cx="4432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>
                  <a:solidFill>
                    <a:schemeClr val="accent5"/>
                  </a:solidFill>
                </a:rPr>
                <a:t>10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DFFBA55-57E2-4C73-BD10-6E79321C3FF3}"/>
                </a:ext>
              </a:extLst>
            </p:cNvPr>
            <p:cNvSpPr txBox="1"/>
            <p:nvPr/>
          </p:nvSpPr>
          <p:spPr>
            <a:xfrm>
              <a:off x="1902868" y="3864176"/>
              <a:ext cx="4432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E42497B-C3EE-4627-B572-1964D0F5D665}"/>
                </a:ext>
              </a:extLst>
            </p:cNvPr>
            <p:cNvSpPr txBox="1"/>
            <p:nvPr/>
          </p:nvSpPr>
          <p:spPr>
            <a:xfrm>
              <a:off x="2394280" y="5124853"/>
              <a:ext cx="145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65 108 108 111 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7C4E18AD-9EB3-42C4-905F-F7F6F4290D28}"/>
                </a:ext>
              </a:extLst>
            </p:cNvPr>
            <p:cNvSpPr txBox="1"/>
            <p:nvPr/>
          </p:nvSpPr>
          <p:spPr>
            <a:xfrm>
              <a:off x="2443053" y="5711064"/>
              <a:ext cx="145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“Allo”</a:t>
              </a:r>
            </a:p>
          </p:txBody>
        </p:sp>
        <p:sp>
          <p:nvSpPr>
            <p:cNvPr id="47" name="Flèche : droite 46">
              <a:extLst>
                <a:ext uri="{FF2B5EF4-FFF2-40B4-BE49-F238E27FC236}">
                  <a16:creationId xmlns:a16="http://schemas.microsoft.com/office/drawing/2014/main" id="{44CA6A4C-B22F-4881-9D79-209812164D9F}"/>
                </a:ext>
              </a:extLst>
            </p:cNvPr>
            <p:cNvSpPr/>
            <p:nvPr/>
          </p:nvSpPr>
          <p:spPr>
            <a:xfrm rot="10800000">
              <a:off x="2178863" y="3100620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8B41AC49-F9A5-4C29-83B6-6DE0CF8D3223}"/>
                </a:ext>
              </a:extLst>
            </p:cNvPr>
            <p:cNvSpPr txBox="1"/>
            <p:nvPr/>
          </p:nvSpPr>
          <p:spPr>
            <a:xfrm>
              <a:off x="2456045" y="2977643"/>
              <a:ext cx="3272053" cy="461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Les entiers sont reçus l’un après l’autre (i.e. en séquence).</a:t>
              </a:r>
              <a:endParaRPr lang="fr-CA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49" name="Flèche : droite 48">
              <a:extLst>
                <a:ext uri="{FF2B5EF4-FFF2-40B4-BE49-F238E27FC236}">
                  <a16:creationId xmlns:a16="http://schemas.microsoft.com/office/drawing/2014/main" id="{C0F21EE2-2252-4D12-83BD-FFCCD871F0A8}"/>
                </a:ext>
              </a:extLst>
            </p:cNvPr>
            <p:cNvSpPr/>
            <p:nvPr/>
          </p:nvSpPr>
          <p:spPr>
            <a:xfrm rot="10800000">
              <a:off x="2626822" y="3616159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68CAE24-92E6-4F38-B925-1B6120014FB3}"/>
                </a:ext>
              </a:extLst>
            </p:cNvPr>
            <p:cNvSpPr txBox="1"/>
            <p:nvPr/>
          </p:nvSpPr>
          <p:spPr>
            <a:xfrm>
              <a:off x="2904005" y="3587177"/>
              <a:ext cx="2824094" cy="830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On se débarrasse du 13. </a:t>
              </a:r>
            </a:p>
            <a:p>
              <a:r>
                <a:rPr lang="fr-CA" sz="1200" dirty="0">
                  <a:solidFill>
                    <a:schemeClr val="bg1"/>
                  </a:solidFill>
                </a:rPr>
                <a:t>Le 10 est utilisé pour indiquer que le message est complet. Le reste de la séquence passe sans changement. </a:t>
              </a:r>
              <a:endParaRPr lang="fr-CA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E844B7C6-AD22-4776-9AC6-E4605DEDD392}"/>
                </a:ext>
              </a:extLst>
            </p:cNvPr>
            <p:cNvSpPr/>
            <p:nvPr/>
          </p:nvSpPr>
          <p:spPr>
            <a:xfrm rot="10800000">
              <a:off x="3249739" y="4742465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1D8DDC9-BA1B-4B1C-8102-061CB0773066}"/>
                </a:ext>
              </a:extLst>
            </p:cNvPr>
            <p:cNvSpPr txBox="1"/>
            <p:nvPr/>
          </p:nvSpPr>
          <p:spPr>
            <a:xfrm>
              <a:off x="3526921" y="4486820"/>
              <a:ext cx="2237077" cy="830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La boîte </a:t>
              </a:r>
              <a:r>
                <a:rPr lang="fr-CA" sz="1200" b="1" i="1" dirty="0" err="1">
                  <a:solidFill>
                    <a:schemeClr val="bg1"/>
                  </a:solidFill>
                </a:rPr>
                <a:t>zl</a:t>
              </a:r>
              <a:r>
                <a:rPr lang="fr-CA" sz="1200" b="1" i="1" dirty="0">
                  <a:solidFill>
                    <a:schemeClr val="bg1"/>
                  </a:solidFill>
                </a:rPr>
                <a:t> group 256 </a:t>
              </a:r>
              <a:r>
                <a:rPr lang="fr-CA" sz="1200" dirty="0">
                  <a:solidFill>
                    <a:schemeClr val="bg1"/>
                  </a:solidFill>
                </a:rPr>
                <a:t>regroupe les éléments qui arrivent l’un après l’autre (en séquence) ensemble dans une liste.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8A5792B4-B724-4315-8764-11ACED5F5EAD}"/>
                </a:ext>
              </a:extLst>
            </p:cNvPr>
            <p:cNvSpPr txBox="1"/>
            <p:nvPr/>
          </p:nvSpPr>
          <p:spPr>
            <a:xfrm>
              <a:off x="3494386" y="5422076"/>
              <a:ext cx="2269612" cy="461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dirty="0">
                  <a:solidFill>
                    <a:schemeClr val="bg1"/>
                  </a:solidFill>
                </a:rPr>
                <a:t>On convertit la liste en message ASCII.</a:t>
              </a:r>
            </a:p>
          </p:txBody>
        </p:sp>
        <p:sp>
          <p:nvSpPr>
            <p:cNvPr id="62" name="Flèche : droite 61">
              <a:extLst>
                <a:ext uri="{FF2B5EF4-FFF2-40B4-BE49-F238E27FC236}">
                  <a16:creationId xmlns:a16="http://schemas.microsoft.com/office/drawing/2014/main" id="{8B9DEC86-9D5E-4E79-8F00-881477775F3D}"/>
                </a:ext>
              </a:extLst>
            </p:cNvPr>
            <p:cNvSpPr/>
            <p:nvPr/>
          </p:nvSpPr>
          <p:spPr>
            <a:xfrm rot="10800000">
              <a:off x="3211547" y="5453790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09A0DA8-9659-495F-B09A-7B61C69C19FB}"/>
                </a:ext>
              </a:extLst>
            </p:cNvPr>
            <p:cNvSpPr txBox="1"/>
            <p:nvPr/>
          </p:nvSpPr>
          <p:spPr>
            <a:xfrm>
              <a:off x="2443053" y="6123920"/>
              <a:ext cx="145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dirty="0"/>
                <a:t>Allo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F895622C-5530-4E6C-9724-5CF592FB5739}"/>
                </a:ext>
              </a:extLst>
            </p:cNvPr>
            <p:cNvSpPr txBox="1"/>
            <p:nvPr/>
          </p:nvSpPr>
          <p:spPr>
            <a:xfrm>
              <a:off x="3494386" y="5927794"/>
              <a:ext cx="2269612" cy="830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CA" sz="1200" b="1" dirty="0">
                  <a:solidFill>
                    <a:schemeClr val="bg1"/>
                  </a:solidFill>
                </a:rPr>
                <a:t>Si il y a des espaces dans le message, </a:t>
              </a:r>
              <a:r>
                <a:rPr lang="fr-CA" sz="1200" dirty="0">
                  <a:solidFill>
                    <a:schemeClr val="bg1"/>
                  </a:solidFill>
                </a:rPr>
                <a:t>découpe le message en éléments séparés (ne fait rien dans ce cas-ci mais sera utile plus tard).</a:t>
              </a:r>
            </a:p>
          </p:txBody>
        </p:sp>
        <p:sp>
          <p:nvSpPr>
            <p:cNvPr id="65" name="Flèche : droite 64">
              <a:extLst>
                <a:ext uri="{FF2B5EF4-FFF2-40B4-BE49-F238E27FC236}">
                  <a16:creationId xmlns:a16="http://schemas.microsoft.com/office/drawing/2014/main" id="{9069BD13-0EE1-4042-B95A-386872BE762C}"/>
                </a:ext>
              </a:extLst>
            </p:cNvPr>
            <p:cNvSpPr/>
            <p:nvPr/>
          </p:nvSpPr>
          <p:spPr>
            <a:xfrm rot="10800000">
              <a:off x="3220150" y="5927794"/>
              <a:ext cx="282839" cy="2236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00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47658C9-773D-45EB-83EF-0DDF84F8ACC7}"/>
              </a:ext>
            </a:extLst>
          </p:cNvPr>
          <p:cNvGrpSpPr/>
          <p:nvPr/>
        </p:nvGrpSpPr>
        <p:grpSpPr>
          <a:xfrm>
            <a:off x="2646775" y="3937046"/>
            <a:ext cx="6590269" cy="2657711"/>
            <a:chOff x="2736835" y="2246390"/>
            <a:chExt cx="6590269" cy="2657711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012CE09-30B8-4B6D-85F9-2A4F6AF2D212}"/>
                </a:ext>
              </a:extLst>
            </p:cNvPr>
            <p:cNvGrpSpPr/>
            <p:nvPr/>
          </p:nvGrpSpPr>
          <p:grpSpPr>
            <a:xfrm>
              <a:off x="2736835" y="2246390"/>
              <a:ext cx="1086880" cy="282839"/>
              <a:chOff x="8027964" y="3321501"/>
              <a:chExt cx="1086880" cy="282839"/>
            </a:xfrm>
          </p:grpSpPr>
          <p:sp>
            <p:nvSpPr>
              <p:cNvPr id="26" name="Accolade ouvrante 25">
                <a:extLst>
                  <a:ext uri="{FF2B5EF4-FFF2-40B4-BE49-F238E27FC236}">
                    <a16:creationId xmlns:a16="http://schemas.microsoft.com/office/drawing/2014/main" id="{9DE7FC12-17F1-4277-BE4E-EE5493DCA41F}"/>
                  </a:ext>
                </a:extLst>
              </p:cNvPr>
              <p:cNvSpPr/>
              <p:nvPr/>
            </p:nvSpPr>
            <p:spPr>
              <a:xfrm rot="16200000">
                <a:off x="8020216" y="3329249"/>
                <a:ext cx="282839" cy="267344"/>
              </a:xfrm>
              <a:prstGeom prst="leftBrace">
                <a:avLst>
                  <a:gd name="adj1" fmla="val 49945"/>
                  <a:gd name="adj2" fmla="val 58187"/>
                </a:avLst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27" name="Accolade ouvrante 26">
                <a:extLst>
                  <a:ext uri="{FF2B5EF4-FFF2-40B4-BE49-F238E27FC236}">
                    <a16:creationId xmlns:a16="http://schemas.microsoft.com/office/drawing/2014/main" id="{C7DA817B-E006-4C2B-B19F-B46EDBDEF42F}"/>
                  </a:ext>
                </a:extLst>
              </p:cNvPr>
              <p:cNvSpPr/>
              <p:nvPr/>
            </p:nvSpPr>
            <p:spPr>
              <a:xfrm rot="16200000">
                <a:off x="8621540" y="3111037"/>
                <a:ext cx="260697" cy="725910"/>
              </a:xfrm>
              <a:prstGeom prst="leftBrace">
                <a:avLst>
                  <a:gd name="adj1" fmla="val 49945"/>
                  <a:gd name="adj2" fmla="val 51927"/>
                </a:avLst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5C4932A8-93C1-475C-B8A6-714F576966EB}"/>
                </a:ext>
              </a:extLst>
            </p:cNvPr>
            <p:cNvGrpSpPr/>
            <p:nvPr/>
          </p:nvGrpSpPr>
          <p:grpSpPr>
            <a:xfrm>
              <a:off x="6102509" y="3001333"/>
              <a:ext cx="3224595" cy="1902768"/>
              <a:chOff x="5080925" y="2836124"/>
              <a:chExt cx="5324615" cy="3046988"/>
            </a:xfrm>
          </p:grpSpPr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268D9EA-6269-47E5-BA6C-21487746C5E2}"/>
                  </a:ext>
                </a:extLst>
              </p:cNvPr>
              <p:cNvSpPr txBox="1"/>
              <p:nvPr/>
            </p:nvSpPr>
            <p:spPr>
              <a:xfrm>
                <a:off x="5222344" y="2836124"/>
                <a:ext cx="5183196" cy="294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/>
                  <a:t>65 </a:t>
                </a:r>
              </a:p>
              <a:p>
                <a:r>
                  <a:rPr lang="en-CA" sz="2000" dirty="0"/>
                  <a:t>108 </a:t>
                </a:r>
              </a:p>
              <a:p>
                <a:r>
                  <a:rPr lang="en-CA" sz="2000" dirty="0"/>
                  <a:t>108 </a:t>
                </a:r>
              </a:p>
              <a:p>
                <a:r>
                  <a:rPr lang="en-CA" sz="2000" dirty="0"/>
                  <a:t>111 </a:t>
                </a:r>
              </a:p>
              <a:p>
                <a:r>
                  <a:rPr lang="en-CA" sz="2000" dirty="0"/>
                  <a:t>13 </a:t>
                </a:r>
              </a:p>
              <a:p>
                <a:r>
                  <a:rPr lang="en-CA" sz="2000" dirty="0"/>
                  <a:t>10</a:t>
                </a:r>
                <a:endParaRPr lang="fr-CA" sz="2000" dirty="0"/>
              </a:p>
            </p:txBody>
          </p:sp>
          <p:sp>
            <p:nvSpPr>
              <p:cNvPr id="30" name="Accolade ouvrante 29">
                <a:extLst>
                  <a:ext uri="{FF2B5EF4-FFF2-40B4-BE49-F238E27FC236}">
                    <a16:creationId xmlns:a16="http://schemas.microsoft.com/office/drawing/2014/main" id="{9FC1836F-EBFB-427B-B299-6A062B05A009}"/>
                  </a:ext>
                </a:extLst>
              </p:cNvPr>
              <p:cNvSpPr/>
              <p:nvPr/>
            </p:nvSpPr>
            <p:spPr>
              <a:xfrm>
                <a:off x="5080926" y="2903566"/>
                <a:ext cx="282839" cy="1934822"/>
              </a:xfrm>
              <a:prstGeom prst="leftBrace">
                <a:avLst>
                  <a:gd name="adj1" fmla="val 49945"/>
                  <a:gd name="adj2" fmla="val 58187"/>
                </a:avLst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sz="1200"/>
              </a:p>
            </p:txBody>
          </p:sp>
          <p:sp>
            <p:nvSpPr>
              <p:cNvPr id="31" name="Accolade ouvrante 30">
                <a:extLst>
                  <a:ext uri="{FF2B5EF4-FFF2-40B4-BE49-F238E27FC236}">
                    <a16:creationId xmlns:a16="http://schemas.microsoft.com/office/drawing/2014/main" id="{6C9A2793-0D42-4C18-B31B-A51D2EE9BE2E}"/>
                  </a:ext>
                </a:extLst>
              </p:cNvPr>
              <p:cNvSpPr/>
              <p:nvPr/>
            </p:nvSpPr>
            <p:spPr>
              <a:xfrm>
                <a:off x="5080925" y="4900532"/>
                <a:ext cx="282839" cy="982580"/>
              </a:xfrm>
              <a:prstGeom prst="leftBrace">
                <a:avLst>
                  <a:gd name="adj1" fmla="val 49945"/>
                  <a:gd name="adj2" fmla="val 58187"/>
                </a:avLst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sz="1200"/>
              </a:p>
            </p:txBody>
          </p:sp>
        </p:grp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934682C9-EB89-43E6-BCD7-F0E22906FD44}"/>
                </a:ext>
              </a:extLst>
            </p:cNvPr>
            <p:cNvSpPr/>
            <p:nvPr/>
          </p:nvSpPr>
          <p:spPr>
            <a:xfrm>
              <a:off x="3484127" y="2766705"/>
              <a:ext cx="2436180" cy="981617"/>
            </a:xfrm>
            <a:custGeom>
              <a:avLst/>
              <a:gdLst>
                <a:gd name="connsiteX0" fmla="*/ 108610 w 1893449"/>
                <a:gd name="connsiteY0" fmla="*/ 328085 h 929142"/>
                <a:gd name="connsiteX1" fmla="*/ 134987 w 1893449"/>
                <a:gd name="connsiteY1" fmla="*/ 20355 h 929142"/>
                <a:gd name="connsiteX2" fmla="*/ 1445041 w 1893449"/>
                <a:gd name="connsiteY2" fmla="*/ 838039 h 929142"/>
                <a:gd name="connsiteX3" fmla="*/ 1893449 w 1893449"/>
                <a:gd name="connsiteY3" fmla="*/ 873208 h 929142"/>
                <a:gd name="connsiteX0" fmla="*/ 31974 w 1816813"/>
                <a:gd name="connsiteY0" fmla="*/ 328085 h 929142"/>
                <a:gd name="connsiteX1" fmla="*/ 295744 w 1816813"/>
                <a:gd name="connsiteY1" fmla="*/ 20355 h 929142"/>
                <a:gd name="connsiteX2" fmla="*/ 1368405 w 1816813"/>
                <a:gd name="connsiteY2" fmla="*/ 838039 h 929142"/>
                <a:gd name="connsiteX3" fmla="*/ 1816813 w 1816813"/>
                <a:gd name="connsiteY3" fmla="*/ 873208 h 929142"/>
                <a:gd name="connsiteX0" fmla="*/ 18059 w 1802898"/>
                <a:gd name="connsiteY0" fmla="*/ 279948 h 877595"/>
                <a:gd name="connsiteX1" fmla="*/ 466467 w 1802898"/>
                <a:gd name="connsiteY1" fmla="*/ 24972 h 877595"/>
                <a:gd name="connsiteX2" fmla="*/ 1354490 w 1802898"/>
                <a:gd name="connsiteY2" fmla="*/ 789902 h 877595"/>
                <a:gd name="connsiteX3" fmla="*/ 1802898 w 1802898"/>
                <a:gd name="connsiteY3" fmla="*/ 825071 h 877595"/>
                <a:gd name="connsiteX0" fmla="*/ 17351 w 1802190"/>
                <a:gd name="connsiteY0" fmla="*/ 274939 h 844164"/>
                <a:gd name="connsiteX1" fmla="*/ 465759 w 1802190"/>
                <a:gd name="connsiteY1" fmla="*/ 19963 h 844164"/>
                <a:gd name="connsiteX2" fmla="*/ 1248275 w 1802190"/>
                <a:gd name="connsiteY2" fmla="*/ 705762 h 844164"/>
                <a:gd name="connsiteX3" fmla="*/ 1802190 w 1802190"/>
                <a:gd name="connsiteY3" fmla="*/ 820062 h 844164"/>
                <a:gd name="connsiteX0" fmla="*/ 17351 w 1907698"/>
                <a:gd name="connsiteY0" fmla="*/ 274939 h 858844"/>
                <a:gd name="connsiteX1" fmla="*/ 465759 w 1907698"/>
                <a:gd name="connsiteY1" fmla="*/ 19963 h 858844"/>
                <a:gd name="connsiteX2" fmla="*/ 1248275 w 1907698"/>
                <a:gd name="connsiteY2" fmla="*/ 705762 h 858844"/>
                <a:gd name="connsiteX3" fmla="*/ 1907698 w 1907698"/>
                <a:gd name="connsiteY3" fmla="*/ 837647 h 858844"/>
                <a:gd name="connsiteX0" fmla="*/ 17351 w 1907698"/>
                <a:gd name="connsiteY0" fmla="*/ 274939 h 837812"/>
                <a:gd name="connsiteX1" fmla="*/ 465759 w 1907698"/>
                <a:gd name="connsiteY1" fmla="*/ 19963 h 837812"/>
                <a:gd name="connsiteX2" fmla="*/ 1248275 w 1907698"/>
                <a:gd name="connsiteY2" fmla="*/ 705762 h 837812"/>
                <a:gd name="connsiteX3" fmla="*/ 1907698 w 1907698"/>
                <a:gd name="connsiteY3" fmla="*/ 837647 h 837812"/>
                <a:gd name="connsiteX0" fmla="*/ 20126 w 1840135"/>
                <a:gd name="connsiteY0" fmla="*/ 274939 h 837812"/>
                <a:gd name="connsiteX1" fmla="*/ 398196 w 1840135"/>
                <a:gd name="connsiteY1" fmla="*/ 19963 h 837812"/>
                <a:gd name="connsiteX2" fmla="*/ 1180712 w 1840135"/>
                <a:gd name="connsiteY2" fmla="*/ 705762 h 837812"/>
                <a:gd name="connsiteX3" fmla="*/ 1840135 w 1840135"/>
                <a:gd name="connsiteY3" fmla="*/ 837647 h 837812"/>
                <a:gd name="connsiteX0" fmla="*/ 2473 w 1822482"/>
                <a:gd name="connsiteY0" fmla="*/ 284247 h 847120"/>
                <a:gd name="connsiteX1" fmla="*/ 380543 w 1822482"/>
                <a:gd name="connsiteY1" fmla="*/ 29271 h 847120"/>
                <a:gd name="connsiteX2" fmla="*/ 1163059 w 1822482"/>
                <a:gd name="connsiteY2" fmla="*/ 715070 h 847120"/>
                <a:gd name="connsiteX3" fmla="*/ 1822482 w 1822482"/>
                <a:gd name="connsiteY3" fmla="*/ 846955 h 847120"/>
                <a:gd name="connsiteX0" fmla="*/ 2328 w 1839921"/>
                <a:gd name="connsiteY0" fmla="*/ 284247 h 847120"/>
                <a:gd name="connsiteX1" fmla="*/ 397982 w 1839921"/>
                <a:gd name="connsiteY1" fmla="*/ 29271 h 847120"/>
                <a:gd name="connsiteX2" fmla="*/ 1180498 w 1839921"/>
                <a:gd name="connsiteY2" fmla="*/ 715070 h 847120"/>
                <a:gd name="connsiteX3" fmla="*/ 1839921 w 1839921"/>
                <a:gd name="connsiteY3" fmla="*/ 846955 h 847120"/>
                <a:gd name="connsiteX0" fmla="*/ 779 w 2436577"/>
                <a:gd name="connsiteY0" fmla="*/ 112895 h 1094512"/>
                <a:gd name="connsiteX1" fmla="*/ 994638 w 2436577"/>
                <a:gd name="connsiteY1" fmla="*/ 276663 h 1094512"/>
                <a:gd name="connsiteX2" fmla="*/ 1777154 w 2436577"/>
                <a:gd name="connsiteY2" fmla="*/ 962462 h 1094512"/>
                <a:gd name="connsiteX3" fmla="*/ 2436577 w 2436577"/>
                <a:gd name="connsiteY3" fmla="*/ 1094347 h 1094512"/>
                <a:gd name="connsiteX0" fmla="*/ 382 w 2436180"/>
                <a:gd name="connsiteY0" fmla="*/ 0 h 981617"/>
                <a:gd name="connsiteX1" fmla="*/ 994241 w 2436180"/>
                <a:gd name="connsiteY1" fmla="*/ 163768 h 981617"/>
                <a:gd name="connsiteX2" fmla="*/ 1776757 w 2436180"/>
                <a:gd name="connsiteY2" fmla="*/ 849567 h 981617"/>
                <a:gd name="connsiteX3" fmla="*/ 2436180 w 2436180"/>
                <a:gd name="connsiteY3" fmla="*/ 981452 h 98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6180" h="981617">
                  <a:moveTo>
                    <a:pt x="382" y="0"/>
                  </a:moveTo>
                  <a:cubicBezTo>
                    <a:pt x="-18914" y="519267"/>
                    <a:pt x="698179" y="22173"/>
                    <a:pt x="994241" y="163768"/>
                  </a:cubicBezTo>
                  <a:cubicBezTo>
                    <a:pt x="1290304" y="305363"/>
                    <a:pt x="1536434" y="713286"/>
                    <a:pt x="1776757" y="849567"/>
                  </a:cubicBezTo>
                  <a:cubicBezTo>
                    <a:pt x="2017080" y="985848"/>
                    <a:pt x="2173875" y="982184"/>
                    <a:pt x="2436180" y="981452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4CA66483-DAB9-433C-B87B-6E90F58F2B63}"/>
                </a:ext>
              </a:extLst>
            </p:cNvPr>
            <p:cNvSpPr/>
            <p:nvPr/>
          </p:nvSpPr>
          <p:spPr>
            <a:xfrm>
              <a:off x="2895449" y="2727370"/>
              <a:ext cx="3029813" cy="1926748"/>
            </a:xfrm>
            <a:custGeom>
              <a:avLst/>
              <a:gdLst>
                <a:gd name="connsiteX0" fmla="*/ 108610 w 1893449"/>
                <a:gd name="connsiteY0" fmla="*/ 328085 h 929142"/>
                <a:gd name="connsiteX1" fmla="*/ 134987 w 1893449"/>
                <a:gd name="connsiteY1" fmla="*/ 20355 h 929142"/>
                <a:gd name="connsiteX2" fmla="*/ 1445041 w 1893449"/>
                <a:gd name="connsiteY2" fmla="*/ 838039 h 929142"/>
                <a:gd name="connsiteX3" fmla="*/ 1893449 w 1893449"/>
                <a:gd name="connsiteY3" fmla="*/ 873208 h 929142"/>
                <a:gd name="connsiteX0" fmla="*/ 31974 w 1816813"/>
                <a:gd name="connsiteY0" fmla="*/ 328085 h 929142"/>
                <a:gd name="connsiteX1" fmla="*/ 295744 w 1816813"/>
                <a:gd name="connsiteY1" fmla="*/ 20355 h 929142"/>
                <a:gd name="connsiteX2" fmla="*/ 1368405 w 1816813"/>
                <a:gd name="connsiteY2" fmla="*/ 838039 h 929142"/>
                <a:gd name="connsiteX3" fmla="*/ 1816813 w 1816813"/>
                <a:gd name="connsiteY3" fmla="*/ 873208 h 929142"/>
                <a:gd name="connsiteX0" fmla="*/ 18059 w 1802898"/>
                <a:gd name="connsiteY0" fmla="*/ 279948 h 877595"/>
                <a:gd name="connsiteX1" fmla="*/ 466467 w 1802898"/>
                <a:gd name="connsiteY1" fmla="*/ 24972 h 877595"/>
                <a:gd name="connsiteX2" fmla="*/ 1354490 w 1802898"/>
                <a:gd name="connsiteY2" fmla="*/ 789902 h 877595"/>
                <a:gd name="connsiteX3" fmla="*/ 1802898 w 1802898"/>
                <a:gd name="connsiteY3" fmla="*/ 825071 h 877595"/>
                <a:gd name="connsiteX0" fmla="*/ 17351 w 1802190"/>
                <a:gd name="connsiteY0" fmla="*/ 274939 h 844164"/>
                <a:gd name="connsiteX1" fmla="*/ 465759 w 1802190"/>
                <a:gd name="connsiteY1" fmla="*/ 19963 h 844164"/>
                <a:gd name="connsiteX2" fmla="*/ 1248275 w 1802190"/>
                <a:gd name="connsiteY2" fmla="*/ 705762 h 844164"/>
                <a:gd name="connsiteX3" fmla="*/ 1802190 w 1802190"/>
                <a:gd name="connsiteY3" fmla="*/ 820062 h 844164"/>
                <a:gd name="connsiteX0" fmla="*/ 17351 w 1907698"/>
                <a:gd name="connsiteY0" fmla="*/ 274939 h 858844"/>
                <a:gd name="connsiteX1" fmla="*/ 465759 w 1907698"/>
                <a:gd name="connsiteY1" fmla="*/ 19963 h 858844"/>
                <a:gd name="connsiteX2" fmla="*/ 1248275 w 1907698"/>
                <a:gd name="connsiteY2" fmla="*/ 705762 h 858844"/>
                <a:gd name="connsiteX3" fmla="*/ 1907698 w 1907698"/>
                <a:gd name="connsiteY3" fmla="*/ 837647 h 858844"/>
                <a:gd name="connsiteX0" fmla="*/ 17351 w 1907698"/>
                <a:gd name="connsiteY0" fmla="*/ 274939 h 837812"/>
                <a:gd name="connsiteX1" fmla="*/ 465759 w 1907698"/>
                <a:gd name="connsiteY1" fmla="*/ 19963 h 837812"/>
                <a:gd name="connsiteX2" fmla="*/ 1248275 w 1907698"/>
                <a:gd name="connsiteY2" fmla="*/ 705762 h 837812"/>
                <a:gd name="connsiteX3" fmla="*/ 1907698 w 1907698"/>
                <a:gd name="connsiteY3" fmla="*/ 837647 h 837812"/>
                <a:gd name="connsiteX0" fmla="*/ 20126 w 1840135"/>
                <a:gd name="connsiteY0" fmla="*/ 274939 h 837812"/>
                <a:gd name="connsiteX1" fmla="*/ 398196 w 1840135"/>
                <a:gd name="connsiteY1" fmla="*/ 19963 h 837812"/>
                <a:gd name="connsiteX2" fmla="*/ 1180712 w 1840135"/>
                <a:gd name="connsiteY2" fmla="*/ 705762 h 837812"/>
                <a:gd name="connsiteX3" fmla="*/ 1840135 w 1840135"/>
                <a:gd name="connsiteY3" fmla="*/ 837647 h 837812"/>
                <a:gd name="connsiteX0" fmla="*/ 2473 w 1822482"/>
                <a:gd name="connsiteY0" fmla="*/ 284247 h 847120"/>
                <a:gd name="connsiteX1" fmla="*/ 380543 w 1822482"/>
                <a:gd name="connsiteY1" fmla="*/ 29271 h 847120"/>
                <a:gd name="connsiteX2" fmla="*/ 1163059 w 1822482"/>
                <a:gd name="connsiteY2" fmla="*/ 715070 h 847120"/>
                <a:gd name="connsiteX3" fmla="*/ 1822482 w 1822482"/>
                <a:gd name="connsiteY3" fmla="*/ 846955 h 847120"/>
                <a:gd name="connsiteX0" fmla="*/ 2328 w 1839921"/>
                <a:gd name="connsiteY0" fmla="*/ 284247 h 847120"/>
                <a:gd name="connsiteX1" fmla="*/ 397982 w 1839921"/>
                <a:gd name="connsiteY1" fmla="*/ 29271 h 847120"/>
                <a:gd name="connsiteX2" fmla="*/ 1180498 w 1839921"/>
                <a:gd name="connsiteY2" fmla="*/ 715070 h 847120"/>
                <a:gd name="connsiteX3" fmla="*/ 1839921 w 1839921"/>
                <a:gd name="connsiteY3" fmla="*/ 846955 h 847120"/>
                <a:gd name="connsiteX0" fmla="*/ 1060 w 2199137"/>
                <a:gd name="connsiteY0" fmla="*/ 364238 h 830395"/>
                <a:gd name="connsiteX1" fmla="*/ 757198 w 2199137"/>
                <a:gd name="connsiteY1" fmla="*/ 12546 h 830395"/>
                <a:gd name="connsiteX2" fmla="*/ 1539714 w 2199137"/>
                <a:gd name="connsiteY2" fmla="*/ 698345 h 830395"/>
                <a:gd name="connsiteX3" fmla="*/ 2199137 w 2199137"/>
                <a:gd name="connsiteY3" fmla="*/ 830230 h 830395"/>
                <a:gd name="connsiteX0" fmla="*/ 0 w 2198077"/>
                <a:gd name="connsiteY0" fmla="*/ 354576 h 820733"/>
                <a:gd name="connsiteX1" fmla="*/ 756138 w 2198077"/>
                <a:gd name="connsiteY1" fmla="*/ 2884 h 820733"/>
                <a:gd name="connsiteX2" fmla="*/ 1538654 w 2198077"/>
                <a:gd name="connsiteY2" fmla="*/ 688683 h 820733"/>
                <a:gd name="connsiteX3" fmla="*/ 2198077 w 2198077"/>
                <a:gd name="connsiteY3" fmla="*/ 820568 h 820733"/>
                <a:gd name="connsiteX0" fmla="*/ 0 w 2602523"/>
                <a:gd name="connsiteY0" fmla="*/ 354576 h 703981"/>
                <a:gd name="connsiteX1" fmla="*/ 756138 w 2602523"/>
                <a:gd name="connsiteY1" fmla="*/ 2884 h 703981"/>
                <a:gd name="connsiteX2" fmla="*/ 1538654 w 2602523"/>
                <a:gd name="connsiteY2" fmla="*/ 688683 h 703981"/>
                <a:gd name="connsiteX3" fmla="*/ 2602523 w 2602523"/>
                <a:gd name="connsiteY3" fmla="*/ 495253 h 703981"/>
                <a:gd name="connsiteX0" fmla="*/ 0 w 2602523"/>
                <a:gd name="connsiteY0" fmla="*/ 0 h 349405"/>
                <a:gd name="connsiteX1" fmla="*/ 1538654 w 2602523"/>
                <a:gd name="connsiteY1" fmla="*/ 334107 h 349405"/>
                <a:gd name="connsiteX2" fmla="*/ 2602523 w 2602523"/>
                <a:gd name="connsiteY2" fmla="*/ 140677 h 349405"/>
                <a:gd name="connsiteX0" fmla="*/ 0 w 2602523"/>
                <a:gd name="connsiteY0" fmla="*/ 0 h 349405"/>
                <a:gd name="connsiteX1" fmla="*/ 1538654 w 2602523"/>
                <a:gd name="connsiteY1" fmla="*/ 334107 h 349405"/>
                <a:gd name="connsiteX2" fmla="*/ 2602523 w 2602523"/>
                <a:gd name="connsiteY2" fmla="*/ 140677 h 349405"/>
                <a:gd name="connsiteX0" fmla="*/ 0 w 2602523"/>
                <a:gd name="connsiteY0" fmla="*/ 0 h 349405"/>
                <a:gd name="connsiteX1" fmla="*/ 1538654 w 2602523"/>
                <a:gd name="connsiteY1" fmla="*/ 334107 h 349405"/>
                <a:gd name="connsiteX2" fmla="*/ 2602523 w 2602523"/>
                <a:gd name="connsiteY2" fmla="*/ 140677 h 349405"/>
                <a:gd name="connsiteX0" fmla="*/ 0 w 2602523"/>
                <a:gd name="connsiteY0" fmla="*/ 0 h 140677"/>
                <a:gd name="connsiteX1" fmla="*/ 2602523 w 2602523"/>
                <a:gd name="connsiteY1" fmla="*/ 140677 h 140677"/>
                <a:gd name="connsiteX0" fmla="*/ 3 w 2602526"/>
                <a:gd name="connsiteY0" fmla="*/ 0 h 156701"/>
                <a:gd name="connsiteX1" fmla="*/ 2602526 w 2602526"/>
                <a:gd name="connsiteY1" fmla="*/ 140677 h 156701"/>
                <a:gd name="connsiteX0" fmla="*/ 3 w 2952904"/>
                <a:gd name="connsiteY0" fmla="*/ 0 h 1926748"/>
                <a:gd name="connsiteX1" fmla="*/ 2952904 w 2952904"/>
                <a:gd name="connsiteY1" fmla="*/ 1926748 h 1926748"/>
                <a:gd name="connsiteX0" fmla="*/ 0 w 2952901"/>
                <a:gd name="connsiteY0" fmla="*/ 0 h 1926748"/>
                <a:gd name="connsiteX1" fmla="*/ 2952901 w 2952901"/>
                <a:gd name="connsiteY1" fmla="*/ 1926748 h 1926748"/>
                <a:gd name="connsiteX0" fmla="*/ 0 w 3029813"/>
                <a:gd name="connsiteY0" fmla="*/ 0 h 1926748"/>
                <a:gd name="connsiteX1" fmla="*/ 3029813 w 3029813"/>
                <a:gd name="connsiteY1" fmla="*/ 1926748 h 192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9813" h="1926748">
                  <a:moveTo>
                    <a:pt x="0" y="0"/>
                  </a:moveTo>
                  <a:cubicBezTo>
                    <a:pt x="31253" y="1984650"/>
                    <a:pt x="2162305" y="1879856"/>
                    <a:pt x="3029813" y="1926748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9C81BFA-C389-4746-A951-2EAE38297F7F}"/>
              </a:ext>
            </a:extLst>
          </p:cNvPr>
          <p:cNvSpPr/>
          <p:nvPr/>
        </p:nvSpPr>
        <p:spPr>
          <a:xfrm rot="9360000">
            <a:off x="9291465" y="1223824"/>
            <a:ext cx="1236971" cy="2496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980098-9246-4B6F-AB20-CAA3E3A89264}"/>
              </a:ext>
            </a:extLst>
          </p:cNvPr>
          <p:cNvSpPr txBox="1"/>
          <p:nvPr/>
        </p:nvSpPr>
        <p:spPr>
          <a:xfrm>
            <a:off x="9320851" y="780428"/>
            <a:ext cx="2521077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Cliquer pour ouvrir </a:t>
            </a:r>
            <a:r>
              <a:rPr lang="fr-CA" sz="1200" dirty="0">
                <a:solidFill>
                  <a:schemeClr val="bg1"/>
                </a:solidFill>
              </a:rPr>
              <a:t>la connexion sérielle avec le port choisi (</a:t>
            </a:r>
            <a:r>
              <a:rPr lang="fr-CA" sz="1200" b="1" dirty="0">
                <a:solidFill>
                  <a:schemeClr val="bg1"/>
                </a:solidFill>
              </a:rPr>
              <a:t>h</a:t>
            </a:r>
            <a:r>
              <a:rPr lang="fr-CA" sz="1200" dirty="0">
                <a:solidFill>
                  <a:schemeClr val="bg1"/>
                </a:solidFill>
              </a:rPr>
              <a:t> dans ce cas). </a:t>
            </a:r>
          </a:p>
        </p:txBody>
      </p:sp>
    </p:spTree>
    <p:extLst>
      <p:ext uri="{BB962C8B-B14F-4D97-AF65-F5344CB8AC3E}">
        <p14:creationId xmlns:p14="http://schemas.microsoft.com/office/powerpoint/2010/main" val="255224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34" y="622776"/>
            <a:ext cx="4791342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C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0087" y="2770719"/>
            <a:ext cx="4793189" cy="27480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Reconstituez un message ASCII envoyé par Arduino dans Max.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90D724D-4E43-4CA6-AE31-4EE6472F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36" y="796021"/>
            <a:ext cx="4959927" cy="49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2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826" y="0"/>
            <a:ext cx="7218348" cy="6922093"/>
          </a:xfrm>
        </p:spPr>
        <p:txBody>
          <a:bodyPr/>
          <a:lstStyle/>
          <a:p>
            <a:r>
              <a:rPr lang="fr-CA" dirty="0"/>
              <a:t>INTERRUPTEUR</a:t>
            </a:r>
          </a:p>
        </p:txBody>
      </p:sp>
    </p:spTree>
    <p:extLst>
      <p:ext uri="{BB962C8B-B14F-4D97-AF65-F5344CB8AC3E}">
        <p14:creationId xmlns:p14="http://schemas.microsoft.com/office/powerpoint/2010/main" val="35826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90C61BCD-9778-416E-B72E-0FA4909D0A9D}"/>
              </a:ext>
            </a:extLst>
          </p:cNvPr>
          <p:cNvGrpSpPr/>
          <p:nvPr/>
        </p:nvGrpSpPr>
        <p:grpSpPr>
          <a:xfrm>
            <a:off x="733504" y="2869673"/>
            <a:ext cx="5160422" cy="3606518"/>
            <a:chOff x="4948015" y="1684182"/>
            <a:chExt cx="6650444" cy="4647865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22F914F-7FDB-4D82-89D2-58CE715A5C8C}"/>
                </a:ext>
              </a:extLst>
            </p:cNvPr>
            <p:cNvGrpSpPr/>
            <p:nvPr/>
          </p:nvGrpSpPr>
          <p:grpSpPr>
            <a:xfrm>
              <a:off x="5019693" y="1684182"/>
              <a:ext cx="6423793" cy="4647865"/>
              <a:chOff x="2712587" y="1726220"/>
              <a:chExt cx="6423793" cy="4647865"/>
            </a:xfrm>
          </p:grpSpPr>
          <p:graphicFrame>
            <p:nvGraphicFramePr>
              <p:cNvPr id="42" name="Objet 41">
                <a:extLst>
                  <a:ext uri="{FF2B5EF4-FFF2-40B4-BE49-F238E27FC236}">
                    <a16:creationId xmlns:a16="http://schemas.microsoft.com/office/drawing/2014/main" id="{4947E933-83F3-486D-AA00-4756518D54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12587" y="1726220"/>
              <a:ext cx="6423793" cy="46478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9" name="Image" r:id="rId3" imgW="8774280" imgH="6348960" progId="Photoshop.Image.21">
                      <p:embed/>
                    </p:oleObj>
                  </mc:Choice>
                  <mc:Fallback>
                    <p:oleObj name="Image" r:id="rId3" imgW="8774280" imgH="6348960" progId="Photoshop.Image.21">
                      <p:embed/>
                      <p:pic>
                        <p:nvPicPr>
                          <p:cNvPr id="42" name="Objet 41">
                            <a:extLst>
                              <a:ext uri="{FF2B5EF4-FFF2-40B4-BE49-F238E27FC236}">
                                <a16:creationId xmlns:a16="http://schemas.microsoft.com/office/drawing/2014/main" id="{4947E933-83F3-486D-AA00-4756518D54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712587" y="1726220"/>
                            <a:ext cx="6423793" cy="46478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40" name="Image 39" descr="Une image contenant équipement électronique, circuit&#10;&#10;Description générée automatiquement">
                <a:extLst>
                  <a:ext uri="{FF2B5EF4-FFF2-40B4-BE49-F238E27FC236}">
                    <a16:creationId xmlns:a16="http://schemas.microsoft.com/office/drawing/2014/main" id="{FF767AC3-3AFF-4E46-9B00-AFCF37382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3216" y="1752419"/>
                <a:ext cx="1885264" cy="451320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278F5F-D519-42BF-92A2-F35A044A5E06}"/>
                </a:ext>
              </a:extLst>
            </p:cNvPr>
            <p:cNvSpPr/>
            <p:nvPr/>
          </p:nvSpPr>
          <p:spPr>
            <a:xfrm>
              <a:off x="4948015" y="2068083"/>
              <a:ext cx="2435551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0A9569-16AA-4630-83E4-7DB5BBE523DF}"/>
                </a:ext>
              </a:extLst>
            </p:cNvPr>
            <p:cNvSpPr/>
            <p:nvPr/>
          </p:nvSpPr>
          <p:spPr>
            <a:xfrm>
              <a:off x="9162908" y="4658115"/>
              <a:ext cx="2435551" cy="118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CC3124-6644-44D7-AB7B-8C3E13F36847}"/>
                </a:ext>
              </a:extLst>
            </p:cNvPr>
            <p:cNvSpPr/>
            <p:nvPr/>
          </p:nvSpPr>
          <p:spPr>
            <a:xfrm>
              <a:off x="5498303" y="3322736"/>
              <a:ext cx="1885264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CAB6C-D674-48FB-91AA-17329F9CE6E4}"/>
                </a:ext>
              </a:extLst>
            </p:cNvPr>
            <p:cNvSpPr/>
            <p:nvPr/>
          </p:nvSpPr>
          <p:spPr>
            <a:xfrm>
              <a:off x="6431444" y="4091859"/>
              <a:ext cx="952122" cy="77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BFD92C-44B1-45A5-9B65-5D4B897A1EDB}"/>
                </a:ext>
              </a:extLst>
            </p:cNvPr>
            <p:cNvSpPr/>
            <p:nvPr/>
          </p:nvSpPr>
          <p:spPr>
            <a:xfrm>
              <a:off x="9162908" y="1927947"/>
              <a:ext cx="2435551" cy="2242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4604617" cy="1380616"/>
          </a:xfrm>
        </p:spPr>
        <p:txBody>
          <a:bodyPr>
            <a:normAutofit/>
          </a:bodyPr>
          <a:lstStyle/>
          <a:p>
            <a:r>
              <a:rPr lang="fr-CA" dirty="0"/>
              <a:t>CONNECTER</a:t>
            </a:r>
          </a:p>
        </p:txBody>
      </p:sp>
      <p:pic>
        <p:nvPicPr>
          <p:cNvPr id="35" name="Image 34" descr="Une image contenant rouge, blanc&#10;&#10;Description générée automatiquement">
            <a:extLst>
              <a:ext uri="{FF2B5EF4-FFF2-40B4-BE49-F238E27FC236}">
                <a16:creationId xmlns:a16="http://schemas.microsoft.com/office/drawing/2014/main" id="{A3241C7D-F82C-4C4B-B3CB-FB55F947B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815" y="4241993"/>
            <a:ext cx="1754822" cy="181729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FEA3DAE-AEB4-46AB-B38A-6D6EBAF4D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122" y="4029701"/>
            <a:ext cx="808987" cy="2433138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53CF93A8-6333-4021-9C97-D2D35FB9C00A}"/>
              </a:ext>
            </a:extLst>
          </p:cNvPr>
          <p:cNvSpPr txBox="1"/>
          <p:nvPr/>
        </p:nvSpPr>
        <p:spPr>
          <a:xfrm>
            <a:off x="9028271" y="3975653"/>
            <a:ext cx="662208" cy="307777"/>
          </a:xfrm>
          <a:prstGeom prst="rect">
            <a:avLst/>
          </a:prstGeom>
          <a:solidFill>
            <a:srgbClr val="74C046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1400" b="1" dirty="0"/>
              <a:t>4 (D4) 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4FDA328-C796-411D-ABF8-19DB2FB4DCB2}"/>
              </a:ext>
            </a:extLst>
          </p:cNvPr>
          <p:cNvSpPr txBox="1"/>
          <p:nvPr/>
        </p:nvSpPr>
        <p:spPr>
          <a:xfrm flipH="1">
            <a:off x="786032" y="1896814"/>
            <a:ext cx="632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Pour commencer, ne connecter que la partie interrupteur du bouton d’arcade.</a:t>
            </a:r>
          </a:p>
        </p:txBody>
      </p:sp>
    </p:spTree>
    <p:extLst>
      <p:ext uri="{BB962C8B-B14F-4D97-AF65-F5344CB8AC3E}">
        <p14:creationId xmlns:p14="http://schemas.microsoft.com/office/powerpoint/2010/main" val="204711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1D2F-21FB-4B57-8F1F-D0BFAC1FC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052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/>
              <a:t>Il est possible de détecter la présence ou l’absence de tension selon 2 seuils </a:t>
            </a:r>
            <a:r>
              <a:rPr lang="fr-CA" dirty="0"/>
              <a:t>:</a:t>
            </a:r>
          </a:p>
          <a:p>
            <a:r>
              <a:rPr lang="fr-CA" dirty="0"/>
              <a:t>HIGH : présence d’une tension &gt; 3.5V</a:t>
            </a:r>
          </a:p>
          <a:p>
            <a:r>
              <a:rPr lang="fr-CA" dirty="0"/>
              <a:t>LOW : présence d’une tension &lt; 1.5 V</a:t>
            </a:r>
          </a:p>
          <a:p>
            <a:pPr marL="0" indent="0">
              <a:buNone/>
            </a:pPr>
            <a:r>
              <a:rPr lang="fr-CA" dirty="0"/>
              <a:t>En fonction du signal reçu, le microcontrôleur pourra effectuer une tâche prévue (allumer la lumière lorsqu'un capteur de mouvement détecte une présence, par exemple). </a:t>
            </a:r>
          </a:p>
          <a:p>
            <a:pPr marL="0" indent="0">
              <a:buNone/>
            </a:pPr>
            <a:r>
              <a:rPr lang="fr-CA" dirty="0"/>
              <a:t>Pour détecter la tension électrique présente à une broche, nous utilisons la paire de fonctions suivantes :</a:t>
            </a:r>
          </a:p>
          <a:p>
            <a:pPr marL="0" indent="0">
              <a:buNone/>
            </a:pPr>
            <a:r>
              <a:rPr lang="fr-CA" dirty="0"/>
              <a:t>1) Configurer la broche en mode entrée (deux modes d’entrée possible) :</a:t>
            </a:r>
          </a:p>
          <a:p>
            <a:pPr marL="457200" indent="-457200">
              <a:buFont typeface="+mj-lt"/>
              <a:buAutoNum type="arabicPeriod"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2) Effectuer la détection et sauvegarder la valeur dans une variable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8ADE4A-BCA0-430F-8B06-B799CBBA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34" y="3862075"/>
            <a:ext cx="4515480" cy="5144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C7EF71-A83E-4A7F-A2D1-AE7E1DD82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33" y="4376497"/>
            <a:ext cx="5537355" cy="3894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17CB7E-28ED-42B7-A032-5CD9D07F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DÉTECTER UNE TENSION AVEC </a:t>
            </a:r>
            <a:r>
              <a:rPr lang="en-CA" sz="3600" dirty="0" err="1"/>
              <a:t>digitalRead</a:t>
            </a:r>
            <a:r>
              <a:rPr lang="en-CA" sz="3600" dirty="0"/>
              <a:t>()</a:t>
            </a:r>
            <a:endParaRPr lang="fr-CA" sz="3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81926A-389B-4552-8B87-9800E4B4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833" y="5239235"/>
            <a:ext cx="610637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0616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fr-CA" sz="8000" dirty="0">
                <a:solidFill>
                  <a:schemeClr val="bg1"/>
                </a:solidFill>
              </a:rPr>
              <a:t>EXERCICE 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92550C-22C5-4864-8999-9ED0E628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27" y="2412954"/>
            <a:ext cx="6139805" cy="406112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71FE1DE-A0E5-477C-9911-00E0440F7305}"/>
              </a:ext>
            </a:extLst>
          </p:cNvPr>
          <p:cNvSpPr txBox="1"/>
          <p:nvPr/>
        </p:nvSpPr>
        <p:spPr>
          <a:xfrm>
            <a:off x="838199" y="1491155"/>
            <a:ext cx="604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latin typeface="+mj-lt"/>
              </a:rPr>
              <a:t>PROGRAMMER : ENVOYER L’ÉTAT ACTUEL DE L’INTERRUPTEUR À CHAQUE 5MS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3810C94-89E7-4100-9624-06951B2ED7C2}"/>
              </a:ext>
            </a:extLst>
          </p:cNvPr>
          <p:cNvSpPr txBox="1"/>
          <p:nvPr/>
        </p:nvSpPr>
        <p:spPr>
          <a:xfrm>
            <a:off x="7048232" y="1491154"/>
            <a:ext cx="430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latin typeface="+mj-lt"/>
              </a:rPr>
              <a:t>OBSERVER LE RÉSULTAT DANS LE MONITEUR SÉRIE DE L’IDE D’ARDUINO</a:t>
            </a:r>
          </a:p>
        </p:txBody>
      </p:sp>
      <p:sp>
        <p:nvSpPr>
          <p:cNvPr id="21" name="Explosion : 8 points 20">
            <a:extLst>
              <a:ext uri="{FF2B5EF4-FFF2-40B4-BE49-F238E27FC236}">
                <a16:creationId xmlns:a16="http://schemas.microsoft.com/office/drawing/2014/main" id="{EC3CBFAE-52AB-4002-AE62-20AEB5C22358}"/>
              </a:ext>
            </a:extLst>
          </p:cNvPr>
          <p:cNvSpPr/>
          <p:nvPr/>
        </p:nvSpPr>
        <p:spPr>
          <a:xfrm>
            <a:off x="8557856" y="2022390"/>
            <a:ext cx="3424018" cy="277604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/>
              <a:t>Vous devriez voir des 1 quand vous relâchez l’interrupteur et des 0 quand vous l’appuyez</a:t>
            </a:r>
          </a:p>
        </p:txBody>
      </p:sp>
    </p:spTree>
    <p:extLst>
      <p:ext uri="{BB962C8B-B14F-4D97-AF65-F5344CB8AC3E}">
        <p14:creationId xmlns:p14="http://schemas.microsoft.com/office/powerpoint/2010/main" val="365709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090737" cy="1756058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: DÉCLENCHER UN SON DANS MAX LORSQU’ON REÇOIT UN «0»</a:t>
            </a:r>
          </a:p>
        </p:txBody>
      </p:sp>
      <p:pic>
        <p:nvPicPr>
          <p:cNvPr id="18" name="Image 4">
            <a:extLst>
              <a:ext uri="{FF2B5EF4-FFF2-40B4-BE49-F238E27FC236}">
                <a16:creationId xmlns:a16="http://schemas.microsoft.com/office/drawing/2014/main" id="{6325A77E-A4E5-45DC-9732-DE65654B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64" y="270601"/>
            <a:ext cx="5090737" cy="62826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93CD31-B3E6-4D2C-A0D4-388CEE1E36CE}"/>
              </a:ext>
            </a:extLst>
          </p:cNvPr>
          <p:cNvSpPr txBox="1"/>
          <p:nvPr/>
        </p:nvSpPr>
        <p:spPr>
          <a:xfrm flipH="1">
            <a:off x="838200" y="3342541"/>
            <a:ext cx="525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Si vous utilisez le code Arduino précédent, le code Max ne fonctionnera pas correctement parce que le son sera continuellement déclenché à chaque 5ms! Il faut changez le code sur l’Arduino pour qu’il n’envoie la valeur de l’interrupteur que lorsqu’elle change!</a:t>
            </a:r>
          </a:p>
        </p:txBody>
      </p:sp>
    </p:spTree>
    <p:extLst>
      <p:ext uri="{BB962C8B-B14F-4D97-AF65-F5344CB8AC3E}">
        <p14:creationId xmlns:p14="http://schemas.microsoft.com/office/powerpoint/2010/main" val="360102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826" y="0"/>
            <a:ext cx="7218348" cy="6922093"/>
          </a:xfrm>
        </p:spPr>
        <p:txBody>
          <a:bodyPr/>
          <a:lstStyle/>
          <a:p>
            <a:r>
              <a:rPr lang="fr-CA" dirty="0"/>
              <a:t>COMMANDES</a:t>
            </a:r>
            <a:br>
              <a:rPr lang="fr-CA" dirty="0"/>
            </a:br>
            <a:r>
              <a:rPr lang="fr-CA" dirty="0"/>
              <a:t> SÉRIES</a:t>
            </a:r>
          </a:p>
        </p:txBody>
      </p:sp>
    </p:spTree>
    <p:extLst>
      <p:ext uri="{BB962C8B-B14F-4D97-AF65-F5344CB8AC3E}">
        <p14:creationId xmlns:p14="http://schemas.microsoft.com/office/powerpoint/2010/main" val="238301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3506"/>
            <a:ext cx="4510481" cy="6179693"/>
          </a:xfrm>
        </p:spPr>
        <p:txBody>
          <a:bodyPr anchor="ctr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accent6"/>
                </a:solidFill>
              </a:rPr>
              <a:t>ARDUINO</a:t>
            </a:r>
            <a:r>
              <a:rPr lang="fr-CA" dirty="0"/>
              <a:t> :  ENVOYER LA VALEUR DE L’INTERRUPTEUR </a:t>
            </a:r>
            <a:r>
              <a:rPr lang="fr-CA" dirty="0">
                <a:solidFill>
                  <a:schemeClr val="accent2"/>
                </a:solidFill>
              </a:rPr>
              <a:t>SEULEMENT LORSQUE LA VALEUR CHANGE</a:t>
            </a:r>
            <a:r>
              <a:rPr lang="fr-CA" dirty="0"/>
              <a:t>!</a:t>
            </a:r>
            <a:br>
              <a:rPr lang="fr-CA" dirty="0"/>
            </a:b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97FD11-7C2F-452A-A454-A8CB1188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41" y="1037713"/>
            <a:ext cx="5932160" cy="47825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62952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97" y="1393436"/>
            <a:ext cx="9443676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</a:t>
            </a:r>
            <a:br>
              <a:rPr lang="fr-FR" dirty="0">
                <a:cs typeface="Gill Sans"/>
              </a:rPr>
            </a:br>
            <a:r>
              <a:rPr lang="fr-FR" sz="19900" dirty="0">
                <a:cs typeface="Gill Sans"/>
              </a:rPr>
              <a:t>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89181" y="3799620"/>
            <a:ext cx="4568051" cy="2137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Combinez le code Max et Arduino des diapositives précédentes!</a:t>
            </a:r>
          </a:p>
          <a:p>
            <a:r>
              <a:rPr lang="fr-FR" b="1" dirty="0"/>
              <a:t>Le résultat attendu </a:t>
            </a:r>
            <a:r>
              <a:rPr lang="fr-FR" dirty="0"/>
              <a:t>: lorsque vous appuyer sur l’interrupteur, Max joue un son!</a:t>
            </a:r>
          </a:p>
        </p:txBody>
      </p:sp>
    </p:spTree>
    <p:extLst>
      <p:ext uri="{BB962C8B-B14F-4D97-AF65-F5344CB8AC3E}">
        <p14:creationId xmlns:p14="http://schemas.microsoft.com/office/powerpoint/2010/main" val="4212892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826" y="0"/>
            <a:ext cx="7218348" cy="6922093"/>
          </a:xfrm>
        </p:spPr>
        <p:txBody>
          <a:bodyPr/>
          <a:lstStyle/>
          <a:p>
            <a:r>
              <a:rPr lang="fr-CA" dirty="0"/>
              <a:t>ENVOYER UN MESSAGE «BOUTON»</a:t>
            </a:r>
          </a:p>
        </p:txBody>
      </p:sp>
    </p:spTree>
    <p:extLst>
      <p:ext uri="{BB962C8B-B14F-4D97-AF65-F5344CB8AC3E}">
        <p14:creationId xmlns:p14="http://schemas.microsoft.com/office/powerpoint/2010/main" val="404382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MAX : «ROUTER» LA DESTINATION DES MESSAGES</a:t>
            </a:r>
            <a:endParaRPr lang="fr-CA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EF7E30-8ACC-4ECF-8349-536DC036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51" y="1182824"/>
            <a:ext cx="3724083" cy="389018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EC201AA-553B-46AD-B1C2-B090E4C806EB}"/>
              </a:ext>
            </a:extLst>
          </p:cNvPr>
          <p:cNvSpPr txBox="1"/>
          <p:nvPr/>
        </p:nvSpPr>
        <p:spPr>
          <a:xfrm>
            <a:off x="1482324" y="6245423"/>
            <a:ext cx="9289769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a</a:t>
            </a:r>
            <a:r>
              <a:rPr lang="fr-CA" sz="1400" dirty="0">
                <a:solidFill>
                  <a:schemeClr val="bg1"/>
                </a:solidFill>
              </a:rPr>
              <a:t> arrivent ici. Le </a:t>
            </a:r>
            <a:r>
              <a:rPr lang="fr-CA" sz="1400" i="1" dirty="0">
                <a:solidFill>
                  <a:schemeClr val="bg1"/>
                </a:solidFill>
              </a:rPr>
              <a:t>a</a:t>
            </a:r>
            <a:r>
              <a:rPr lang="fr-CA" sz="1400" dirty="0">
                <a:solidFill>
                  <a:schemeClr val="bg1"/>
                </a:solidFill>
              </a:rPr>
              <a:t> est enlevé laissant seulement le reste du message passer.</a:t>
            </a: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C342D35F-8CDB-4FFD-B9FE-F3AC956DD5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65936" y="5597888"/>
            <a:ext cx="1602846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61308174-000A-4BFC-A1AD-B0100448E8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38777" y="5384694"/>
            <a:ext cx="1154532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DA6D7D52-38CD-44BD-93A0-EC96435387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18839" y="5164879"/>
            <a:ext cx="608210" cy="12700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174F911B-1E8C-4DCC-8A92-183F554DAF4F}"/>
              </a:ext>
            </a:extLst>
          </p:cNvPr>
          <p:cNvSpPr txBox="1"/>
          <p:nvPr/>
        </p:nvSpPr>
        <p:spPr>
          <a:xfrm>
            <a:off x="2805498" y="5846917"/>
            <a:ext cx="86802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b</a:t>
            </a:r>
            <a:r>
              <a:rPr lang="fr-CA" sz="1400" dirty="0">
                <a:solidFill>
                  <a:schemeClr val="bg1"/>
                </a:solidFill>
              </a:rPr>
              <a:t> arrivent ici. Le </a:t>
            </a:r>
            <a:r>
              <a:rPr lang="fr-CA" sz="1400" i="1" dirty="0">
                <a:solidFill>
                  <a:schemeClr val="bg1"/>
                </a:solidFill>
              </a:rPr>
              <a:t>b</a:t>
            </a:r>
            <a:r>
              <a:rPr lang="fr-CA" sz="1400" dirty="0">
                <a:solidFill>
                  <a:schemeClr val="bg1"/>
                </a:solidFill>
              </a:rPr>
              <a:t> est enlevé laissant seulement le reste du message passer.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1A9A4A-1698-4E56-BE6A-EAE701EEE7D1}"/>
              </a:ext>
            </a:extLst>
          </p:cNvPr>
          <p:cNvSpPr txBox="1"/>
          <p:nvPr/>
        </p:nvSpPr>
        <p:spPr>
          <a:xfrm>
            <a:off x="4212175" y="5246493"/>
            <a:ext cx="7260911" cy="5232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Tous les messages dont le premier élément est </a:t>
            </a:r>
            <a:r>
              <a:rPr lang="fr-CA" sz="1400" i="1" dirty="0">
                <a:solidFill>
                  <a:schemeClr val="bg1"/>
                </a:solidFill>
              </a:rPr>
              <a:t>c</a:t>
            </a:r>
            <a:r>
              <a:rPr lang="fr-CA" sz="1400" dirty="0">
                <a:solidFill>
                  <a:schemeClr val="bg1"/>
                </a:solidFill>
              </a:rPr>
              <a:t> arrivent ici. Le </a:t>
            </a:r>
            <a:r>
              <a:rPr lang="fr-CA" sz="1400" i="1" dirty="0">
                <a:solidFill>
                  <a:schemeClr val="bg1"/>
                </a:solidFill>
              </a:rPr>
              <a:t>c</a:t>
            </a:r>
            <a:r>
              <a:rPr lang="fr-CA" sz="1400" dirty="0">
                <a:solidFill>
                  <a:schemeClr val="bg1"/>
                </a:solidFill>
              </a:rPr>
              <a:t> est enlevé laissant seulement le reste du message passer.</a:t>
            </a:r>
          </a:p>
        </p:txBody>
      </p:sp>
    </p:spTree>
    <p:extLst>
      <p:ext uri="{BB962C8B-B14F-4D97-AF65-F5344CB8AC3E}">
        <p14:creationId xmlns:p14="http://schemas.microsoft.com/office/powerpoint/2010/main" val="3469522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signe, capture d’écran&#10;&#10;Description générée automatiquement">
            <a:extLst>
              <a:ext uri="{FF2B5EF4-FFF2-40B4-BE49-F238E27FC236}">
                <a16:creationId xmlns:a16="http://schemas.microsoft.com/office/drawing/2014/main" id="{24082909-FD4F-42AA-8F11-880B60F2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15" y="1671256"/>
            <a:ext cx="5781675" cy="4448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CONVERTIR DU TEXTE EN MESSAGES</a:t>
            </a:r>
            <a:endParaRPr lang="fr-CA" sz="3200" dirty="0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8731419-F07C-48F5-A737-C4D1ED6A649E}"/>
              </a:ext>
            </a:extLst>
          </p:cNvPr>
          <p:cNvCxnSpPr>
            <a:cxnSpLocks/>
          </p:cNvCxnSpPr>
          <p:nvPr/>
        </p:nvCxnSpPr>
        <p:spPr>
          <a:xfrm rot="10800000">
            <a:off x="7516368" y="3236976"/>
            <a:ext cx="1005840" cy="67656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3DC6E1E-286C-4375-8FE8-28C27A1102CE}"/>
              </a:ext>
            </a:extLst>
          </p:cNvPr>
          <p:cNvSpPr txBox="1"/>
          <p:nvPr/>
        </p:nvSpPr>
        <p:spPr>
          <a:xfrm>
            <a:off x="8372111" y="2981467"/>
            <a:ext cx="2951953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Si il y a des espaces dans le message, </a:t>
            </a:r>
            <a:r>
              <a:rPr lang="fr-CA" sz="1200" b="1" i="1" dirty="0" err="1">
                <a:solidFill>
                  <a:schemeClr val="bg1"/>
                </a:solidFill>
              </a:rPr>
              <a:t>fromsymbol</a:t>
            </a:r>
            <a:r>
              <a:rPr lang="fr-CA" sz="1200" b="1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découpe le message en éléments séparés</a:t>
            </a:r>
          </a:p>
        </p:txBody>
      </p:sp>
    </p:spTree>
    <p:extLst>
      <p:ext uri="{BB962C8B-B14F-4D97-AF65-F5344CB8AC3E}">
        <p14:creationId xmlns:p14="http://schemas.microsoft.com/office/powerpoint/2010/main" val="261294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3506"/>
            <a:ext cx="4510481" cy="6179693"/>
          </a:xfrm>
        </p:spPr>
        <p:txBody>
          <a:bodyPr anchor="ctr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accent6"/>
                </a:solidFill>
              </a:rPr>
              <a:t>ARDUINO</a:t>
            </a:r>
            <a:r>
              <a:rPr lang="fr-CA" dirty="0"/>
              <a:t> :  ENVOYER LE CHANGEMENT DE VALEUR DE L’INTERRUPTEUR PRÉCÉDÉ DU MOT «BOUTON»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2DBBA5B-0E7F-4445-9F05-DF0D6BD0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513" y="1607662"/>
            <a:ext cx="5860288" cy="364267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1D95ACD-6A68-48DC-BA0E-D1E8051A51E1}"/>
              </a:ext>
            </a:extLst>
          </p:cNvPr>
          <p:cNvSpPr txBox="1"/>
          <p:nvPr/>
        </p:nvSpPr>
        <p:spPr>
          <a:xfrm>
            <a:off x="5420158" y="5725586"/>
            <a:ext cx="4057128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seule ligne de code qui change depuis le code précédent! Faire attention à l’espace danse les guillemets après «bouton»!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E564F0E-615D-405E-A479-F794A8EE0BBD}"/>
              </a:ext>
            </a:extLst>
          </p:cNvPr>
          <p:cNvSpPr/>
          <p:nvPr/>
        </p:nvSpPr>
        <p:spPr>
          <a:xfrm>
            <a:off x="5064305" y="3973601"/>
            <a:ext cx="755382" cy="1982818"/>
          </a:xfrm>
          <a:custGeom>
            <a:avLst/>
            <a:gdLst>
              <a:gd name="connsiteX0" fmla="*/ 395244 w 610819"/>
              <a:gd name="connsiteY0" fmla="*/ 3606326 h 3606326"/>
              <a:gd name="connsiteX1" fmla="*/ 2137 w 610819"/>
              <a:gd name="connsiteY1" fmla="*/ 2640651 h 3606326"/>
              <a:gd name="connsiteX2" fmla="*/ 549068 w 610819"/>
              <a:gd name="connsiteY2" fmla="*/ 1350236 h 3606326"/>
              <a:gd name="connsiteX3" fmla="*/ 574706 w 610819"/>
              <a:gd name="connsiteY3" fmla="*/ 0 h 3606326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539174 w 539174"/>
              <a:gd name="connsiteY0" fmla="*/ 3725967 h 3725967"/>
              <a:gd name="connsiteX1" fmla="*/ 788 w 539174"/>
              <a:gd name="connsiteY1" fmla="*/ 2888479 h 3725967"/>
              <a:gd name="connsiteX2" fmla="*/ 419532 w 539174"/>
              <a:gd name="connsiteY2" fmla="*/ 1350236 h 3725967"/>
              <a:gd name="connsiteX3" fmla="*/ 445170 w 539174"/>
              <a:gd name="connsiteY3" fmla="*/ 0 h 3725967"/>
              <a:gd name="connsiteX0" fmla="*/ 554418 w 554418"/>
              <a:gd name="connsiteY0" fmla="*/ 3725967 h 3725967"/>
              <a:gd name="connsiteX1" fmla="*/ 16032 w 554418"/>
              <a:gd name="connsiteY1" fmla="*/ 2888479 h 3725967"/>
              <a:gd name="connsiteX2" fmla="*/ 169857 w 554418"/>
              <a:gd name="connsiteY2" fmla="*/ 1897166 h 3725967"/>
              <a:gd name="connsiteX3" fmla="*/ 460414 w 554418"/>
              <a:gd name="connsiteY3" fmla="*/ 0 h 3725967"/>
              <a:gd name="connsiteX0" fmla="*/ 559266 w 774625"/>
              <a:gd name="connsiteY0" fmla="*/ 1991171 h 1991171"/>
              <a:gd name="connsiteX1" fmla="*/ 20880 w 774625"/>
              <a:gd name="connsiteY1" fmla="*/ 1153683 h 1991171"/>
              <a:gd name="connsiteX2" fmla="*/ 174705 w 774625"/>
              <a:gd name="connsiteY2" fmla="*/ 162370 h 1991171"/>
              <a:gd name="connsiteX3" fmla="*/ 772911 w 774625"/>
              <a:gd name="connsiteY3" fmla="*/ 0 h 1991171"/>
              <a:gd name="connsiteX0" fmla="*/ 559266 w 772911"/>
              <a:gd name="connsiteY0" fmla="*/ 1991976 h 1991976"/>
              <a:gd name="connsiteX1" fmla="*/ 20880 w 772911"/>
              <a:gd name="connsiteY1" fmla="*/ 1154488 h 1991976"/>
              <a:gd name="connsiteX2" fmla="*/ 174705 w 772911"/>
              <a:gd name="connsiteY2" fmla="*/ 163175 h 1991976"/>
              <a:gd name="connsiteX3" fmla="*/ 772911 w 772911"/>
              <a:gd name="connsiteY3" fmla="*/ 805 h 1991976"/>
              <a:gd name="connsiteX0" fmla="*/ 560671 w 842682"/>
              <a:gd name="connsiteY0" fmla="*/ 1964711 h 1964711"/>
              <a:gd name="connsiteX1" fmla="*/ 22285 w 842682"/>
              <a:gd name="connsiteY1" fmla="*/ 1127223 h 1964711"/>
              <a:gd name="connsiteX2" fmla="*/ 176110 w 842682"/>
              <a:gd name="connsiteY2" fmla="*/ 135910 h 1964711"/>
              <a:gd name="connsiteX3" fmla="*/ 842682 w 842682"/>
              <a:gd name="connsiteY3" fmla="*/ 7723 h 1964711"/>
              <a:gd name="connsiteX0" fmla="*/ 560671 w 560671"/>
              <a:gd name="connsiteY0" fmla="*/ 1828801 h 1828801"/>
              <a:gd name="connsiteX1" fmla="*/ 22285 w 560671"/>
              <a:gd name="connsiteY1" fmla="*/ 991313 h 1828801"/>
              <a:gd name="connsiteX2" fmla="*/ 176110 w 560671"/>
              <a:gd name="connsiteY2" fmla="*/ 0 h 1828801"/>
              <a:gd name="connsiteX0" fmla="*/ 561469 w 911847"/>
              <a:gd name="connsiteY0" fmla="*/ 1982625 h 1982625"/>
              <a:gd name="connsiteX1" fmla="*/ 23083 w 911847"/>
              <a:gd name="connsiteY1" fmla="*/ 1145137 h 1982625"/>
              <a:gd name="connsiteX2" fmla="*/ 911847 w 911847"/>
              <a:gd name="connsiteY2" fmla="*/ 0 h 1982625"/>
              <a:gd name="connsiteX0" fmla="*/ 561469 w 911847"/>
              <a:gd name="connsiteY0" fmla="*/ 1982626 h 1982626"/>
              <a:gd name="connsiteX1" fmla="*/ 23083 w 911847"/>
              <a:gd name="connsiteY1" fmla="*/ 1145138 h 1982626"/>
              <a:gd name="connsiteX2" fmla="*/ 911847 w 911847"/>
              <a:gd name="connsiteY2" fmla="*/ 1 h 1982626"/>
              <a:gd name="connsiteX0" fmla="*/ 554100 w 904478"/>
              <a:gd name="connsiteY0" fmla="*/ 1982628 h 1982628"/>
              <a:gd name="connsiteX1" fmla="*/ 24260 w 904478"/>
              <a:gd name="connsiteY1" fmla="*/ 828946 h 1982628"/>
              <a:gd name="connsiteX2" fmla="*/ 904478 w 904478"/>
              <a:gd name="connsiteY2" fmla="*/ 3 h 1982628"/>
              <a:gd name="connsiteX0" fmla="*/ 0 w 350378"/>
              <a:gd name="connsiteY0" fmla="*/ 1982625 h 1982625"/>
              <a:gd name="connsiteX1" fmla="*/ 350378 w 350378"/>
              <a:gd name="connsiteY1" fmla="*/ 0 h 1982625"/>
              <a:gd name="connsiteX0" fmla="*/ 255845 w 606223"/>
              <a:gd name="connsiteY0" fmla="*/ 1982625 h 1982625"/>
              <a:gd name="connsiteX1" fmla="*/ 606223 w 606223"/>
              <a:gd name="connsiteY1" fmla="*/ 0 h 1982625"/>
              <a:gd name="connsiteX0" fmla="*/ 405004 w 755382"/>
              <a:gd name="connsiteY0" fmla="*/ 1982818 h 1982818"/>
              <a:gd name="connsiteX1" fmla="*/ 755382 w 755382"/>
              <a:gd name="connsiteY1" fmla="*/ 193 h 198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382" h="1982818">
                <a:moveTo>
                  <a:pt x="405004" y="1982818"/>
                </a:moveTo>
                <a:cubicBezTo>
                  <a:pt x="-290053" y="1979969"/>
                  <a:pt x="-36528" y="-22596"/>
                  <a:pt x="755382" y="193"/>
                </a:cubicBezTo>
              </a:path>
            </a:pathLst>
          </a:custGeom>
          <a:noFill/>
          <a:ln w="571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969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RECEVOIR UN </a:t>
            </a:r>
            <a:r>
              <a:rPr lang="fr-CA" dirty="0">
                <a:solidFill>
                  <a:schemeClr val="accent4"/>
                </a:solidFill>
              </a:rPr>
              <a:t>MESSAGE</a:t>
            </a:r>
            <a:r>
              <a:rPr lang="fr-CA" dirty="0"/>
              <a:t> QUI COMMENCE PAR LE MOT «</a:t>
            </a:r>
            <a:r>
              <a:rPr lang="fr-CA" dirty="0">
                <a:solidFill>
                  <a:schemeClr val="accent5"/>
                </a:solidFill>
              </a:rPr>
              <a:t>BOUTON</a:t>
            </a:r>
            <a:r>
              <a:rPr lang="fr-CA" dirty="0"/>
              <a:t>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0080E38-767D-4ED7-9FD8-E5C1D929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91" y="506332"/>
            <a:ext cx="3729928" cy="60010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FA24EB2-F438-476B-9039-3B0F72EABCB2}"/>
              </a:ext>
            </a:extLst>
          </p:cNvPr>
          <p:cNvSpPr txBox="1"/>
          <p:nvPr/>
        </p:nvSpPr>
        <p:spPr>
          <a:xfrm>
            <a:off x="9204664" y="3963290"/>
            <a:ext cx="2235591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seule boîte de code qui change depuis le patcher précédent!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250251A-DB79-4600-81B8-CE037E8F4789}"/>
              </a:ext>
            </a:extLst>
          </p:cNvPr>
          <p:cNvSpPr/>
          <p:nvPr/>
        </p:nvSpPr>
        <p:spPr>
          <a:xfrm>
            <a:off x="8298680" y="4400890"/>
            <a:ext cx="1854613" cy="1222049"/>
          </a:xfrm>
          <a:custGeom>
            <a:avLst/>
            <a:gdLst>
              <a:gd name="connsiteX0" fmla="*/ 395244 w 610819"/>
              <a:gd name="connsiteY0" fmla="*/ 3606326 h 3606326"/>
              <a:gd name="connsiteX1" fmla="*/ 2137 w 610819"/>
              <a:gd name="connsiteY1" fmla="*/ 2640651 h 3606326"/>
              <a:gd name="connsiteX2" fmla="*/ 549068 w 610819"/>
              <a:gd name="connsiteY2" fmla="*/ 1350236 h 3606326"/>
              <a:gd name="connsiteX3" fmla="*/ 574706 w 610819"/>
              <a:gd name="connsiteY3" fmla="*/ 0 h 3606326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539174 w 539174"/>
              <a:gd name="connsiteY0" fmla="*/ 3725967 h 3725967"/>
              <a:gd name="connsiteX1" fmla="*/ 788 w 539174"/>
              <a:gd name="connsiteY1" fmla="*/ 2888479 h 3725967"/>
              <a:gd name="connsiteX2" fmla="*/ 419532 w 539174"/>
              <a:gd name="connsiteY2" fmla="*/ 1350236 h 3725967"/>
              <a:gd name="connsiteX3" fmla="*/ 445170 w 539174"/>
              <a:gd name="connsiteY3" fmla="*/ 0 h 3725967"/>
              <a:gd name="connsiteX0" fmla="*/ 554418 w 554418"/>
              <a:gd name="connsiteY0" fmla="*/ 3725967 h 3725967"/>
              <a:gd name="connsiteX1" fmla="*/ 16032 w 554418"/>
              <a:gd name="connsiteY1" fmla="*/ 2888479 h 3725967"/>
              <a:gd name="connsiteX2" fmla="*/ 169857 w 554418"/>
              <a:gd name="connsiteY2" fmla="*/ 1897166 h 3725967"/>
              <a:gd name="connsiteX3" fmla="*/ 460414 w 554418"/>
              <a:gd name="connsiteY3" fmla="*/ 0 h 3725967"/>
              <a:gd name="connsiteX0" fmla="*/ 559266 w 774625"/>
              <a:gd name="connsiteY0" fmla="*/ 1991171 h 1991171"/>
              <a:gd name="connsiteX1" fmla="*/ 20880 w 774625"/>
              <a:gd name="connsiteY1" fmla="*/ 1153683 h 1991171"/>
              <a:gd name="connsiteX2" fmla="*/ 174705 w 774625"/>
              <a:gd name="connsiteY2" fmla="*/ 162370 h 1991171"/>
              <a:gd name="connsiteX3" fmla="*/ 772911 w 774625"/>
              <a:gd name="connsiteY3" fmla="*/ 0 h 1991171"/>
              <a:gd name="connsiteX0" fmla="*/ 559266 w 772911"/>
              <a:gd name="connsiteY0" fmla="*/ 1991976 h 1991976"/>
              <a:gd name="connsiteX1" fmla="*/ 20880 w 772911"/>
              <a:gd name="connsiteY1" fmla="*/ 1154488 h 1991976"/>
              <a:gd name="connsiteX2" fmla="*/ 174705 w 772911"/>
              <a:gd name="connsiteY2" fmla="*/ 163175 h 1991976"/>
              <a:gd name="connsiteX3" fmla="*/ 772911 w 772911"/>
              <a:gd name="connsiteY3" fmla="*/ 805 h 1991976"/>
              <a:gd name="connsiteX0" fmla="*/ 560671 w 842682"/>
              <a:gd name="connsiteY0" fmla="*/ 1964711 h 1964711"/>
              <a:gd name="connsiteX1" fmla="*/ 22285 w 842682"/>
              <a:gd name="connsiteY1" fmla="*/ 1127223 h 1964711"/>
              <a:gd name="connsiteX2" fmla="*/ 176110 w 842682"/>
              <a:gd name="connsiteY2" fmla="*/ 135910 h 1964711"/>
              <a:gd name="connsiteX3" fmla="*/ 842682 w 842682"/>
              <a:gd name="connsiteY3" fmla="*/ 7723 h 1964711"/>
              <a:gd name="connsiteX0" fmla="*/ 560671 w 560671"/>
              <a:gd name="connsiteY0" fmla="*/ 1828801 h 1828801"/>
              <a:gd name="connsiteX1" fmla="*/ 22285 w 560671"/>
              <a:gd name="connsiteY1" fmla="*/ 991313 h 1828801"/>
              <a:gd name="connsiteX2" fmla="*/ 176110 w 560671"/>
              <a:gd name="connsiteY2" fmla="*/ 0 h 1828801"/>
              <a:gd name="connsiteX0" fmla="*/ 561469 w 911847"/>
              <a:gd name="connsiteY0" fmla="*/ 1982625 h 1982625"/>
              <a:gd name="connsiteX1" fmla="*/ 23083 w 911847"/>
              <a:gd name="connsiteY1" fmla="*/ 1145137 h 1982625"/>
              <a:gd name="connsiteX2" fmla="*/ 911847 w 911847"/>
              <a:gd name="connsiteY2" fmla="*/ 0 h 1982625"/>
              <a:gd name="connsiteX0" fmla="*/ 561469 w 911847"/>
              <a:gd name="connsiteY0" fmla="*/ 1982626 h 1982626"/>
              <a:gd name="connsiteX1" fmla="*/ 23083 w 911847"/>
              <a:gd name="connsiteY1" fmla="*/ 1145138 h 1982626"/>
              <a:gd name="connsiteX2" fmla="*/ 911847 w 911847"/>
              <a:gd name="connsiteY2" fmla="*/ 1 h 1982626"/>
              <a:gd name="connsiteX0" fmla="*/ 554100 w 904478"/>
              <a:gd name="connsiteY0" fmla="*/ 1982628 h 1982628"/>
              <a:gd name="connsiteX1" fmla="*/ 24260 w 904478"/>
              <a:gd name="connsiteY1" fmla="*/ 828946 h 1982628"/>
              <a:gd name="connsiteX2" fmla="*/ 904478 w 904478"/>
              <a:gd name="connsiteY2" fmla="*/ 3 h 1982628"/>
              <a:gd name="connsiteX0" fmla="*/ 0 w 350378"/>
              <a:gd name="connsiteY0" fmla="*/ 1982625 h 1982625"/>
              <a:gd name="connsiteX1" fmla="*/ 350378 w 350378"/>
              <a:gd name="connsiteY1" fmla="*/ 0 h 1982625"/>
              <a:gd name="connsiteX0" fmla="*/ 255845 w 606223"/>
              <a:gd name="connsiteY0" fmla="*/ 1982625 h 1982625"/>
              <a:gd name="connsiteX1" fmla="*/ 606223 w 606223"/>
              <a:gd name="connsiteY1" fmla="*/ 0 h 1982625"/>
              <a:gd name="connsiteX0" fmla="*/ 405004 w 755382"/>
              <a:gd name="connsiteY0" fmla="*/ 1982818 h 1982818"/>
              <a:gd name="connsiteX1" fmla="*/ 755382 w 755382"/>
              <a:gd name="connsiteY1" fmla="*/ 193 h 1982818"/>
              <a:gd name="connsiteX0" fmla="*/ 3658495 w 3658495"/>
              <a:gd name="connsiteY0" fmla="*/ 1940093 h 1940093"/>
              <a:gd name="connsiteX1" fmla="*/ 111991 w 3658495"/>
              <a:gd name="connsiteY1" fmla="*/ 197 h 1940093"/>
              <a:gd name="connsiteX0" fmla="*/ 3633079 w 3680499"/>
              <a:gd name="connsiteY0" fmla="*/ 1940093 h 1940093"/>
              <a:gd name="connsiteX1" fmla="*/ 86575 w 3680499"/>
              <a:gd name="connsiteY1" fmla="*/ 197 h 1940093"/>
              <a:gd name="connsiteX0" fmla="*/ 3641488 w 3688831"/>
              <a:gd name="connsiteY0" fmla="*/ 1999908 h 1999908"/>
              <a:gd name="connsiteX1" fmla="*/ 86438 w 3688831"/>
              <a:gd name="connsiteY1" fmla="*/ 192 h 1999908"/>
              <a:gd name="connsiteX0" fmla="*/ 0 w 1256232"/>
              <a:gd name="connsiteY0" fmla="*/ 48 h 145326"/>
              <a:gd name="connsiteX1" fmla="*/ 1256232 w 1256232"/>
              <a:gd name="connsiteY1" fmla="*/ 145326 h 145326"/>
              <a:gd name="connsiteX0" fmla="*/ 3204816 w 3256509"/>
              <a:gd name="connsiteY0" fmla="*/ 4 h 1256236"/>
              <a:gd name="connsiteX1" fmla="*/ 94147 w 3256509"/>
              <a:gd name="connsiteY1" fmla="*/ 1256236 h 1256236"/>
              <a:gd name="connsiteX0" fmla="*/ 3216400 w 3216438"/>
              <a:gd name="connsiteY0" fmla="*/ 0 h 1256232"/>
              <a:gd name="connsiteX1" fmla="*/ 105731 w 3216438"/>
              <a:gd name="connsiteY1" fmla="*/ 1256232 h 1256232"/>
              <a:gd name="connsiteX0" fmla="*/ 2001704 w 2001761"/>
              <a:gd name="connsiteY0" fmla="*/ 0 h 1222049"/>
              <a:gd name="connsiteX1" fmla="*/ 147267 w 2001761"/>
              <a:gd name="connsiteY1" fmla="*/ 1222049 h 1222049"/>
              <a:gd name="connsiteX0" fmla="*/ 1854437 w 1854613"/>
              <a:gd name="connsiteY0" fmla="*/ 0 h 1222049"/>
              <a:gd name="connsiteX1" fmla="*/ 0 w 1854613"/>
              <a:gd name="connsiteY1" fmla="*/ 1222049 h 122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4613" h="1222049">
                <a:moveTo>
                  <a:pt x="1854437" y="0"/>
                </a:moveTo>
                <a:cubicBezTo>
                  <a:pt x="1868682" y="398803"/>
                  <a:pt x="1019798" y="1199260"/>
                  <a:pt x="0" y="1222049"/>
                </a:cubicBezTo>
              </a:path>
            </a:pathLst>
          </a:custGeom>
          <a:noFill/>
          <a:ln w="571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DA4F45-2C3E-4469-BB3C-D887262E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976" y="3421830"/>
            <a:ext cx="1728973" cy="30919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B00192A-E686-4B1D-8CDB-0CA64062FA41}"/>
              </a:ext>
            </a:extLst>
          </p:cNvPr>
          <p:cNvSpPr/>
          <p:nvPr/>
        </p:nvSpPr>
        <p:spPr>
          <a:xfrm>
            <a:off x="3034694" y="3214761"/>
            <a:ext cx="4214187" cy="3395537"/>
          </a:xfrm>
          <a:custGeom>
            <a:avLst/>
            <a:gdLst>
              <a:gd name="connsiteX0" fmla="*/ 395244 w 610819"/>
              <a:gd name="connsiteY0" fmla="*/ 3606326 h 3606326"/>
              <a:gd name="connsiteX1" fmla="*/ 2137 w 610819"/>
              <a:gd name="connsiteY1" fmla="*/ 2640651 h 3606326"/>
              <a:gd name="connsiteX2" fmla="*/ 549068 w 610819"/>
              <a:gd name="connsiteY2" fmla="*/ 1350236 h 3606326"/>
              <a:gd name="connsiteX3" fmla="*/ 574706 w 610819"/>
              <a:gd name="connsiteY3" fmla="*/ 0 h 3606326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667188 w 667188"/>
              <a:gd name="connsiteY0" fmla="*/ 3725967 h 3725967"/>
              <a:gd name="connsiteX1" fmla="*/ 615 w 667188"/>
              <a:gd name="connsiteY1" fmla="*/ 2640651 h 3725967"/>
              <a:gd name="connsiteX2" fmla="*/ 547546 w 667188"/>
              <a:gd name="connsiteY2" fmla="*/ 1350236 h 3725967"/>
              <a:gd name="connsiteX3" fmla="*/ 573184 w 667188"/>
              <a:gd name="connsiteY3" fmla="*/ 0 h 3725967"/>
              <a:gd name="connsiteX0" fmla="*/ 539174 w 539174"/>
              <a:gd name="connsiteY0" fmla="*/ 3725967 h 3725967"/>
              <a:gd name="connsiteX1" fmla="*/ 788 w 539174"/>
              <a:gd name="connsiteY1" fmla="*/ 2888479 h 3725967"/>
              <a:gd name="connsiteX2" fmla="*/ 419532 w 539174"/>
              <a:gd name="connsiteY2" fmla="*/ 1350236 h 3725967"/>
              <a:gd name="connsiteX3" fmla="*/ 445170 w 539174"/>
              <a:gd name="connsiteY3" fmla="*/ 0 h 3725967"/>
              <a:gd name="connsiteX0" fmla="*/ 554418 w 554418"/>
              <a:gd name="connsiteY0" fmla="*/ 3725967 h 3725967"/>
              <a:gd name="connsiteX1" fmla="*/ 16032 w 554418"/>
              <a:gd name="connsiteY1" fmla="*/ 2888479 h 3725967"/>
              <a:gd name="connsiteX2" fmla="*/ 169857 w 554418"/>
              <a:gd name="connsiteY2" fmla="*/ 1897166 h 3725967"/>
              <a:gd name="connsiteX3" fmla="*/ 460414 w 554418"/>
              <a:gd name="connsiteY3" fmla="*/ 0 h 3725967"/>
              <a:gd name="connsiteX0" fmla="*/ 559266 w 774625"/>
              <a:gd name="connsiteY0" fmla="*/ 1991171 h 1991171"/>
              <a:gd name="connsiteX1" fmla="*/ 20880 w 774625"/>
              <a:gd name="connsiteY1" fmla="*/ 1153683 h 1991171"/>
              <a:gd name="connsiteX2" fmla="*/ 174705 w 774625"/>
              <a:gd name="connsiteY2" fmla="*/ 162370 h 1991171"/>
              <a:gd name="connsiteX3" fmla="*/ 772911 w 774625"/>
              <a:gd name="connsiteY3" fmla="*/ 0 h 1991171"/>
              <a:gd name="connsiteX0" fmla="*/ 559266 w 772911"/>
              <a:gd name="connsiteY0" fmla="*/ 1991976 h 1991976"/>
              <a:gd name="connsiteX1" fmla="*/ 20880 w 772911"/>
              <a:gd name="connsiteY1" fmla="*/ 1154488 h 1991976"/>
              <a:gd name="connsiteX2" fmla="*/ 174705 w 772911"/>
              <a:gd name="connsiteY2" fmla="*/ 163175 h 1991976"/>
              <a:gd name="connsiteX3" fmla="*/ 772911 w 772911"/>
              <a:gd name="connsiteY3" fmla="*/ 805 h 1991976"/>
              <a:gd name="connsiteX0" fmla="*/ 560671 w 842682"/>
              <a:gd name="connsiteY0" fmla="*/ 1964711 h 1964711"/>
              <a:gd name="connsiteX1" fmla="*/ 22285 w 842682"/>
              <a:gd name="connsiteY1" fmla="*/ 1127223 h 1964711"/>
              <a:gd name="connsiteX2" fmla="*/ 176110 w 842682"/>
              <a:gd name="connsiteY2" fmla="*/ 135910 h 1964711"/>
              <a:gd name="connsiteX3" fmla="*/ 842682 w 842682"/>
              <a:gd name="connsiteY3" fmla="*/ 7723 h 1964711"/>
              <a:gd name="connsiteX0" fmla="*/ 560671 w 560671"/>
              <a:gd name="connsiteY0" fmla="*/ 1828801 h 1828801"/>
              <a:gd name="connsiteX1" fmla="*/ 22285 w 560671"/>
              <a:gd name="connsiteY1" fmla="*/ 991313 h 1828801"/>
              <a:gd name="connsiteX2" fmla="*/ 176110 w 560671"/>
              <a:gd name="connsiteY2" fmla="*/ 0 h 1828801"/>
              <a:gd name="connsiteX0" fmla="*/ 561469 w 911847"/>
              <a:gd name="connsiteY0" fmla="*/ 1982625 h 1982625"/>
              <a:gd name="connsiteX1" fmla="*/ 23083 w 911847"/>
              <a:gd name="connsiteY1" fmla="*/ 1145137 h 1982625"/>
              <a:gd name="connsiteX2" fmla="*/ 911847 w 911847"/>
              <a:gd name="connsiteY2" fmla="*/ 0 h 1982625"/>
              <a:gd name="connsiteX0" fmla="*/ 561469 w 911847"/>
              <a:gd name="connsiteY0" fmla="*/ 1982626 h 1982626"/>
              <a:gd name="connsiteX1" fmla="*/ 23083 w 911847"/>
              <a:gd name="connsiteY1" fmla="*/ 1145138 h 1982626"/>
              <a:gd name="connsiteX2" fmla="*/ 911847 w 911847"/>
              <a:gd name="connsiteY2" fmla="*/ 1 h 1982626"/>
              <a:gd name="connsiteX0" fmla="*/ 554100 w 904478"/>
              <a:gd name="connsiteY0" fmla="*/ 1982628 h 1982628"/>
              <a:gd name="connsiteX1" fmla="*/ 24260 w 904478"/>
              <a:gd name="connsiteY1" fmla="*/ 828946 h 1982628"/>
              <a:gd name="connsiteX2" fmla="*/ 904478 w 904478"/>
              <a:gd name="connsiteY2" fmla="*/ 3 h 1982628"/>
              <a:gd name="connsiteX0" fmla="*/ 0 w 350378"/>
              <a:gd name="connsiteY0" fmla="*/ 1982625 h 1982625"/>
              <a:gd name="connsiteX1" fmla="*/ 350378 w 350378"/>
              <a:gd name="connsiteY1" fmla="*/ 0 h 1982625"/>
              <a:gd name="connsiteX0" fmla="*/ 255845 w 606223"/>
              <a:gd name="connsiteY0" fmla="*/ 1982625 h 1982625"/>
              <a:gd name="connsiteX1" fmla="*/ 606223 w 606223"/>
              <a:gd name="connsiteY1" fmla="*/ 0 h 1982625"/>
              <a:gd name="connsiteX0" fmla="*/ 405004 w 755382"/>
              <a:gd name="connsiteY0" fmla="*/ 1982818 h 1982818"/>
              <a:gd name="connsiteX1" fmla="*/ 755382 w 755382"/>
              <a:gd name="connsiteY1" fmla="*/ 193 h 1982818"/>
              <a:gd name="connsiteX0" fmla="*/ 3658495 w 3658495"/>
              <a:gd name="connsiteY0" fmla="*/ 1940093 h 1940093"/>
              <a:gd name="connsiteX1" fmla="*/ 111991 w 3658495"/>
              <a:gd name="connsiteY1" fmla="*/ 197 h 1940093"/>
              <a:gd name="connsiteX0" fmla="*/ 3633079 w 3680499"/>
              <a:gd name="connsiteY0" fmla="*/ 1940093 h 1940093"/>
              <a:gd name="connsiteX1" fmla="*/ 86575 w 3680499"/>
              <a:gd name="connsiteY1" fmla="*/ 197 h 1940093"/>
              <a:gd name="connsiteX0" fmla="*/ 3641488 w 3688831"/>
              <a:gd name="connsiteY0" fmla="*/ 1999908 h 1999908"/>
              <a:gd name="connsiteX1" fmla="*/ 86438 w 3688831"/>
              <a:gd name="connsiteY1" fmla="*/ 192 h 1999908"/>
              <a:gd name="connsiteX0" fmla="*/ 0 w 1256232"/>
              <a:gd name="connsiteY0" fmla="*/ 48 h 145326"/>
              <a:gd name="connsiteX1" fmla="*/ 1256232 w 1256232"/>
              <a:gd name="connsiteY1" fmla="*/ 145326 h 145326"/>
              <a:gd name="connsiteX0" fmla="*/ 3204816 w 3256509"/>
              <a:gd name="connsiteY0" fmla="*/ 4 h 1256236"/>
              <a:gd name="connsiteX1" fmla="*/ 94147 w 3256509"/>
              <a:gd name="connsiteY1" fmla="*/ 1256236 h 1256236"/>
              <a:gd name="connsiteX0" fmla="*/ 3216400 w 3216438"/>
              <a:gd name="connsiteY0" fmla="*/ 0 h 1256232"/>
              <a:gd name="connsiteX1" fmla="*/ 105731 w 3216438"/>
              <a:gd name="connsiteY1" fmla="*/ 1256232 h 1256232"/>
              <a:gd name="connsiteX0" fmla="*/ 2001704 w 2001761"/>
              <a:gd name="connsiteY0" fmla="*/ 0 h 1222049"/>
              <a:gd name="connsiteX1" fmla="*/ 147267 w 2001761"/>
              <a:gd name="connsiteY1" fmla="*/ 1222049 h 1222049"/>
              <a:gd name="connsiteX0" fmla="*/ 1854437 w 1854613"/>
              <a:gd name="connsiteY0" fmla="*/ 0 h 1222049"/>
              <a:gd name="connsiteX1" fmla="*/ 0 w 1854613"/>
              <a:gd name="connsiteY1" fmla="*/ 1222049 h 1222049"/>
              <a:gd name="connsiteX0" fmla="*/ 3589233 w 3589291"/>
              <a:gd name="connsiteY0" fmla="*/ 658381 h 746882"/>
              <a:gd name="connsiteX1" fmla="*/ 0 w 3589291"/>
              <a:gd name="connsiteY1" fmla="*/ 356 h 746882"/>
              <a:gd name="connsiteX0" fmla="*/ 3589233 w 3589275"/>
              <a:gd name="connsiteY0" fmla="*/ 711614 h 783951"/>
              <a:gd name="connsiteX1" fmla="*/ 0 w 3589275"/>
              <a:gd name="connsiteY1" fmla="*/ 53589 h 783951"/>
              <a:gd name="connsiteX0" fmla="*/ 4213076 w 4213111"/>
              <a:gd name="connsiteY0" fmla="*/ 2876898 h 2907856"/>
              <a:gd name="connsiteX1" fmla="*/ 0 w 4213111"/>
              <a:gd name="connsiteY1" fmla="*/ 22604 h 2907856"/>
              <a:gd name="connsiteX0" fmla="*/ 4213076 w 4213111"/>
              <a:gd name="connsiteY0" fmla="*/ 2875492 h 2950733"/>
              <a:gd name="connsiteX1" fmla="*/ 0 w 4213111"/>
              <a:gd name="connsiteY1" fmla="*/ 21198 h 2950733"/>
              <a:gd name="connsiteX0" fmla="*/ 4213076 w 4213076"/>
              <a:gd name="connsiteY0" fmla="*/ 2880977 h 2880977"/>
              <a:gd name="connsiteX1" fmla="*/ 2366078 w 4213076"/>
              <a:gd name="connsiteY1" fmla="*/ 900216 h 2880977"/>
              <a:gd name="connsiteX2" fmla="*/ 0 w 4213076"/>
              <a:gd name="connsiteY2" fmla="*/ 26683 h 2880977"/>
              <a:gd name="connsiteX0" fmla="*/ 4213076 w 4213076"/>
              <a:gd name="connsiteY0" fmla="*/ 2880977 h 2880977"/>
              <a:gd name="connsiteX1" fmla="*/ 2366078 w 4213076"/>
              <a:gd name="connsiteY1" fmla="*/ 900216 h 2880977"/>
              <a:gd name="connsiteX2" fmla="*/ 0 w 4213076"/>
              <a:gd name="connsiteY2" fmla="*/ 26683 h 2880977"/>
              <a:gd name="connsiteX0" fmla="*/ 4213076 w 4213076"/>
              <a:gd name="connsiteY0" fmla="*/ 3072897 h 3072897"/>
              <a:gd name="connsiteX1" fmla="*/ 2366078 w 4213076"/>
              <a:gd name="connsiteY1" fmla="*/ 1092136 h 3072897"/>
              <a:gd name="connsiteX2" fmla="*/ 0 w 4213076"/>
              <a:gd name="connsiteY2" fmla="*/ 218603 h 3072897"/>
              <a:gd name="connsiteX0" fmla="*/ 4213261 w 4213261"/>
              <a:gd name="connsiteY0" fmla="*/ 3227657 h 3227657"/>
              <a:gd name="connsiteX1" fmla="*/ 2366263 w 4213261"/>
              <a:gd name="connsiteY1" fmla="*/ 1246896 h 3227657"/>
              <a:gd name="connsiteX2" fmla="*/ 185 w 4213261"/>
              <a:gd name="connsiteY2" fmla="*/ 373363 h 3227657"/>
              <a:gd name="connsiteX0" fmla="*/ 4213257 w 4213257"/>
              <a:gd name="connsiteY0" fmla="*/ 3420852 h 3420852"/>
              <a:gd name="connsiteX1" fmla="*/ 2426080 w 4213257"/>
              <a:gd name="connsiteY1" fmla="*/ 935889 h 3420852"/>
              <a:gd name="connsiteX2" fmla="*/ 181 w 4213257"/>
              <a:gd name="connsiteY2" fmla="*/ 566558 h 3420852"/>
              <a:gd name="connsiteX0" fmla="*/ 4213257 w 4213257"/>
              <a:gd name="connsiteY0" fmla="*/ 3420852 h 3420852"/>
              <a:gd name="connsiteX1" fmla="*/ 2426080 w 4213257"/>
              <a:gd name="connsiteY1" fmla="*/ 935889 h 3420852"/>
              <a:gd name="connsiteX2" fmla="*/ 181 w 4213257"/>
              <a:gd name="connsiteY2" fmla="*/ 566558 h 3420852"/>
              <a:gd name="connsiteX0" fmla="*/ 4213250 w 4213250"/>
              <a:gd name="connsiteY0" fmla="*/ 3285718 h 3285718"/>
              <a:gd name="connsiteX1" fmla="*/ 2511531 w 4213250"/>
              <a:gd name="connsiteY1" fmla="*/ 1125495 h 3285718"/>
              <a:gd name="connsiteX2" fmla="*/ 174 w 4213250"/>
              <a:gd name="connsiteY2" fmla="*/ 431424 h 3285718"/>
              <a:gd name="connsiteX0" fmla="*/ 4213228 w 4213228"/>
              <a:gd name="connsiteY0" fmla="*/ 3247606 h 3247606"/>
              <a:gd name="connsiteX1" fmla="*/ 2511509 w 4213228"/>
              <a:gd name="connsiteY1" fmla="*/ 1087383 h 3247606"/>
              <a:gd name="connsiteX2" fmla="*/ 152 w 4213228"/>
              <a:gd name="connsiteY2" fmla="*/ 393312 h 3247606"/>
              <a:gd name="connsiteX0" fmla="*/ 4213226 w 4213226"/>
              <a:gd name="connsiteY0" fmla="*/ 3158577 h 3158577"/>
              <a:gd name="connsiteX1" fmla="*/ 2545690 w 4213226"/>
              <a:gd name="connsiteY1" fmla="*/ 1331640 h 3158577"/>
              <a:gd name="connsiteX2" fmla="*/ 150 w 4213226"/>
              <a:gd name="connsiteY2" fmla="*/ 304283 h 3158577"/>
              <a:gd name="connsiteX0" fmla="*/ 4213226 w 4213762"/>
              <a:gd name="connsiteY0" fmla="*/ 3158577 h 3260458"/>
              <a:gd name="connsiteX1" fmla="*/ 2545690 w 4213762"/>
              <a:gd name="connsiteY1" fmla="*/ 1331640 h 3260458"/>
              <a:gd name="connsiteX2" fmla="*/ 150 w 4213762"/>
              <a:gd name="connsiteY2" fmla="*/ 304283 h 3260458"/>
              <a:gd name="connsiteX0" fmla="*/ 4213226 w 4214045"/>
              <a:gd name="connsiteY0" fmla="*/ 3158577 h 3275558"/>
              <a:gd name="connsiteX1" fmla="*/ 2545690 w 4214045"/>
              <a:gd name="connsiteY1" fmla="*/ 1331640 h 3275558"/>
              <a:gd name="connsiteX2" fmla="*/ 150 w 4214045"/>
              <a:gd name="connsiteY2" fmla="*/ 304283 h 3275558"/>
              <a:gd name="connsiteX0" fmla="*/ 4213076 w 4213895"/>
              <a:gd name="connsiteY0" fmla="*/ 3393025 h 3510006"/>
              <a:gd name="connsiteX1" fmla="*/ 2545540 w 4213895"/>
              <a:gd name="connsiteY1" fmla="*/ 1566088 h 3510006"/>
              <a:gd name="connsiteX2" fmla="*/ 0 w 4213895"/>
              <a:gd name="connsiteY2" fmla="*/ 538731 h 3510006"/>
              <a:gd name="connsiteX0" fmla="*/ 4213076 w 4213076"/>
              <a:gd name="connsiteY0" fmla="*/ 2854294 h 2854294"/>
              <a:gd name="connsiteX1" fmla="*/ 0 w 4213076"/>
              <a:gd name="connsiteY1" fmla="*/ 0 h 2854294"/>
              <a:gd name="connsiteX0" fmla="*/ 4213333 w 4213333"/>
              <a:gd name="connsiteY0" fmla="*/ 3321915 h 3321915"/>
              <a:gd name="connsiteX1" fmla="*/ 257 w 4213333"/>
              <a:gd name="connsiteY1" fmla="*/ 467621 h 3321915"/>
              <a:gd name="connsiteX0" fmla="*/ 4213248 w 4213524"/>
              <a:gd name="connsiteY0" fmla="*/ 3190294 h 3332279"/>
              <a:gd name="connsiteX1" fmla="*/ 172 w 4213524"/>
              <a:gd name="connsiteY1" fmla="*/ 336000 h 3332279"/>
              <a:gd name="connsiteX0" fmla="*/ 4213246 w 4214187"/>
              <a:gd name="connsiteY0" fmla="*/ 3175631 h 3395537"/>
              <a:gd name="connsiteX1" fmla="*/ 170 w 4214187"/>
              <a:gd name="connsiteY1" fmla="*/ 321337 h 339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14187" h="3395537">
                <a:moveTo>
                  <a:pt x="4213246" y="3175631"/>
                </a:moveTo>
                <a:cubicBezTo>
                  <a:pt x="4287309" y="4599931"/>
                  <a:pt x="-31165" y="-1427703"/>
                  <a:pt x="170" y="321337"/>
                </a:cubicBezTo>
              </a:path>
            </a:pathLst>
          </a:custGeom>
          <a:noFill/>
          <a:ln w="571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553E25-A12A-4FE6-99AE-C9D2D08495AF}"/>
              </a:ext>
            </a:extLst>
          </p:cNvPr>
          <p:cNvSpPr txBox="1"/>
          <p:nvPr/>
        </p:nvSpPr>
        <p:spPr>
          <a:xfrm>
            <a:off x="4694391" y="4266198"/>
            <a:ext cx="1728974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code à gauche déclenche le son sur réception d’un 0.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32307D-A274-4DA9-9C4B-C3C674CB7E26}"/>
              </a:ext>
            </a:extLst>
          </p:cNvPr>
          <p:cNvSpPr txBox="1"/>
          <p:nvPr/>
        </p:nvSpPr>
        <p:spPr>
          <a:xfrm>
            <a:off x="5141787" y="5461003"/>
            <a:ext cx="1728974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code à droite écoute pour un message ASCII qui commence par «bouton».</a:t>
            </a:r>
          </a:p>
        </p:txBody>
      </p:sp>
    </p:spTree>
    <p:extLst>
      <p:ext uri="{BB962C8B-B14F-4D97-AF65-F5344CB8AC3E}">
        <p14:creationId xmlns:p14="http://schemas.microsoft.com/office/powerpoint/2010/main" val="968641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226" y="0"/>
            <a:ext cx="8039548" cy="6922093"/>
          </a:xfrm>
        </p:spPr>
        <p:txBody>
          <a:bodyPr/>
          <a:lstStyle/>
          <a:p>
            <a:r>
              <a:rPr lang="fr-CA" dirty="0"/>
              <a:t>POTENTIOMÈTRE</a:t>
            </a:r>
          </a:p>
        </p:txBody>
      </p:sp>
    </p:spTree>
    <p:extLst>
      <p:ext uri="{BB962C8B-B14F-4D97-AF65-F5344CB8AC3E}">
        <p14:creationId xmlns:p14="http://schemas.microsoft.com/office/powerpoint/2010/main" val="4102928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90C61BCD-9778-416E-B72E-0FA4909D0A9D}"/>
              </a:ext>
            </a:extLst>
          </p:cNvPr>
          <p:cNvGrpSpPr/>
          <p:nvPr/>
        </p:nvGrpSpPr>
        <p:grpSpPr>
          <a:xfrm>
            <a:off x="633687" y="2856321"/>
            <a:ext cx="5160422" cy="3606518"/>
            <a:chOff x="4948015" y="1684182"/>
            <a:chExt cx="6650444" cy="4647865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22F914F-7FDB-4D82-89D2-58CE715A5C8C}"/>
                </a:ext>
              </a:extLst>
            </p:cNvPr>
            <p:cNvGrpSpPr/>
            <p:nvPr/>
          </p:nvGrpSpPr>
          <p:grpSpPr>
            <a:xfrm>
              <a:off x="5019693" y="1684182"/>
              <a:ext cx="6423793" cy="4647865"/>
              <a:chOff x="2712587" y="1726220"/>
              <a:chExt cx="6423793" cy="4647865"/>
            </a:xfrm>
          </p:grpSpPr>
          <p:graphicFrame>
            <p:nvGraphicFramePr>
              <p:cNvPr id="42" name="Objet 41">
                <a:extLst>
                  <a:ext uri="{FF2B5EF4-FFF2-40B4-BE49-F238E27FC236}">
                    <a16:creationId xmlns:a16="http://schemas.microsoft.com/office/drawing/2014/main" id="{4947E933-83F3-486D-AA00-4756518D54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12587" y="1726220"/>
              <a:ext cx="6423793" cy="46478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3" name="Image" r:id="rId3" imgW="8774280" imgH="6348960" progId="Photoshop.Image.21">
                      <p:embed/>
                    </p:oleObj>
                  </mc:Choice>
                  <mc:Fallback>
                    <p:oleObj name="Image" r:id="rId3" imgW="8774280" imgH="6348960" progId="Photoshop.Image.21">
                      <p:embed/>
                      <p:pic>
                        <p:nvPicPr>
                          <p:cNvPr id="42" name="Objet 41">
                            <a:extLst>
                              <a:ext uri="{FF2B5EF4-FFF2-40B4-BE49-F238E27FC236}">
                                <a16:creationId xmlns:a16="http://schemas.microsoft.com/office/drawing/2014/main" id="{4947E933-83F3-486D-AA00-4756518D54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712587" y="1726220"/>
                            <a:ext cx="6423793" cy="46478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40" name="Image 39" descr="Une image contenant équipement électronique, circuit&#10;&#10;Description générée automatiquement">
                <a:extLst>
                  <a:ext uri="{FF2B5EF4-FFF2-40B4-BE49-F238E27FC236}">
                    <a16:creationId xmlns:a16="http://schemas.microsoft.com/office/drawing/2014/main" id="{FF767AC3-3AFF-4E46-9B00-AFCF37382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3216" y="1752419"/>
                <a:ext cx="1885264" cy="451320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278F5F-D519-42BF-92A2-F35A044A5E06}"/>
                </a:ext>
              </a:extLst>
            </p:cNvPr>
            <p:cNvSpPr/>
            <p:nvPr/>
          </p:nvSpPr>
          <p:spPr>
            <a:xfrm>
              <a:off x="4948015" y="2068083"/>
              <a:ext cx="2435551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0A9569-16AA-4630-83E4-7DB5BBE523DF}"/>
                </a:ext>
              </a:extLst>
            </p:cNvPr>
            <p:cNvSpPr/>
            <p:nvPr/>
          </p:nvSpPr>
          <p:spPr>
            <a:xfrm>
              <a:off x="9162908" y="4658115"/>
              <a:ext cx="2435551" cy="118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CC3124-6644-44D7-AB7B-8C3E13F36847}"/>
                </a:ext>
              </a:extLst>
            </p:cNvPr>
            <p:cNvSpPr/>
            <p:nvPr/>
          </p:nvSpPr>
          <p:spPr>
            <a:xfrm>
              <a:off x="5498303" y="3322736"/>
              <a:ext cx="1885264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CAB6C-D674-48FB-91AA-17329F9CE6E4}"/>
                </a:ext>
              </a:extLst>
            </p:cNvPr>
            <p:cNvSpPr/>
            <p:nvPr/>
          </p:nvSpPr>
          <p:spPr>
            <a:xfrm>
              <a:off x="6431444" y="4091859"/>
              <a:ext cx="952122" cy="77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BFD92C-44B1-45A5-9B65-5D4B897A1EDB}"/>
                </a:ext>
              </a:extLst>
            </p:cNvPr>
            <p:cNvSpPr/>
            <p:nvPr/>
          </p:nvSpPr>
          <p:spPr>
            <a:xfrm>
              <a:off x="9162908" y="1927947"/>
              <a:ext cx="2435551" cy="2242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4604617" cy="1380616"/>
          </a:xfrm>
        </p:spPr>
        <p:txBody>
          <a:bodyPr>
            <a:normAutofit/>
          </a:bodyPr>
          <a:lstStyle/>
          <a:p>
            <a:r>
              <a:rPr lang="fr-CA" dirty="0"/>
              <a:t>CONNECTER</a:t>
            </a:r>
          </a:p>
        </p:txBody>
      </p:sp>
      <p:pic>
        <p:nvPicPr>
          <p:cNvPr id="35" name="Image 34" descr="Une image contenant rouge, blanc&#10;&#10;Description générée automatiquement">
            <a:extLst>
              <a:ext uri="{FF2B5EF4-FFF2-40B4-BE49-F238E27FC236}">
                <a16:creationId xmlns:a16="http://schemas.microsoft.com/office/drawing/2014/main" id="{A3241C7D-F82C-4C4B-B3CB-FB55F947B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815" y="4241993"/>
            <a:ext cx="1754822" cy="181729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FEA3DAE-AEB4-46AB-B38A-6D6EBAF4D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122" y="4029701"/>
            <a:ext cx="808987" cy="2433138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53CF93A8-6333-4021-9C97-D2D35FB9C00A}"/>
              </a:ext>
            </a:extLst>
          </p:cNvPr>
          <p:cNvSpPr txBox="1"/>
          <p:nvPr/>
        </p:nvSpPr>
        <p:spPr>
          <a:xfrm>
            <a:off x="9028271" y="3975653"/>
            <a:ext cx="662208" cy="307777"/>
          </a:xfrm>
          <a:prstGeom prst="rect">
            <a:avLst/>
          </a:prstGeom>
          <a:solidFill>
            <a:srgbClr val="74C046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1400" b="1" dirty="0"/>
              <a:t>4 (D4) 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4FDA328-C796-411D-ABF8-19DB2FB4DCB2}"/>
              </a:ext>
            </a:extLst>
          </p:cNvPr>
          <p:cNvSpPr txBox="1"/>
          <p:nvPr/>
        </p:nvSpPr>
        <p:spPr>
          <a:xfrm flipH="1">
            <a:off x="786032" y="1896814"/>
            <a:ext cx="632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le potentiomètre à votre circuit.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AA65E7E-EFC7-45B9-A719-6E8FC60AED6D}"/>
              </a:ext>
            </a:extLst>
          </p:cNvPr>
          <p:cNvGrpSpPr/>
          <p:nvPr/>
        </p:nvGrpSpPr>
        <p:grpSpPr>
          <a:xfrm>
            <a:off x="4773439" y="1323860"/>
            <a:ext cx="2035636" cy="2854295"/>
            <a:chOff x="6535841" y="339072"/>
            <a:chExt cx="2905198" cy="4073562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F3C03798-2AC9-4F5C-9904-31AAEA79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5841" y="339072"/>
              <a:ext cx="2625343" cy="4073562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1DCAE0F-AA3A-45B5-9A70-4A462789F291}"/>
                </a:ext>
              </a:extLst>
            </p:cNvPr>
            <p:cNvSpPr txBox="1"/>
            <p:nvPr/>
          </p:nvSpPr>
          <p:spPr>
            <a:xfrm>
              <a:off x="7942592" y="3973386"/>
              <a:ext cx="546101" cy="24158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5V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F9DF38C0-FA70-40F3-B09E-AE55C3FACF1E}"/>
                </a:ext>
              </a:extLst>
            </p:cNvPr>
            <p:cNvSpPr txBox="1"/>
            <p:nvPr/>
          </p:nvSpPr>
          <p:spPr>
            <a:xfrm>
              <a:off x="8719179" y="3466925"/>
              <a:ext cx="721860" cy="2415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3D9944D-A3D3-421D-A537-77E4CAB03EDA}"/>
                </a:ext>
              </a:extLst>
            </p:cNvPr>
            <p:cNvSpPr txBox="1"/>
            <p:nvPr/>
          </p:nvSpPr>
          <p:spPr>
            <a:xfrm>
              <a:off x="8316740" y="3621777"/>
              <a:ext cx="459704" cy="24158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A1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32A2BC2-FD39-423B-A4C6-BCAE04933DBC}"/>
              </a:ext>
            </a:extLst>
          </p:cNvPr>
          <p:cNvSpPr/>
          <p:nvPr/>
        </p:nvSpPr>
        <p:spPr>
          <a:xfrm>
            <a:off x="7231626" y="3732352"/>
            <a:ext cx="4425048" cy="269102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C7DFD3-57F0-4CDA-AA37-51DD7C7C77A5}"/>
              </a:ext>
            </a:extLst>
          </p:cNvPr>
          <p:cNvSpPr/>
          <p:nvPr/>
        </p:nvSpPr>
        <p:spPr>
          <a:xfrm>
            <a:off x="3900178" y="4367305"/>
            <a:ext cx="1053874" cy="97742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816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93BD86-1677-4312-9146-A273FB3E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>
            <a:noAutofit/>
          </a:bodyPr>
          <a:lstStyle/>
          <a:p>
            <a:r>
              <a:rPr lang="en-CA" sz="3600" dirty="0"/>
              <a:t>MESURER UNE TENSION AVEC </a:t>
            </a:r>
            <a:r>
              <a:rPr lang="en-CA" sz="3600" dirty="0" err="1"/>
              <a:t>analogRead</a:t>
            </a:r>
            <a:r>
              <a:rPr lang="en-CA" sz="3600" dirty="0"/>
              <a:t>()</a:t>
            </a:r>
            <a:endParaRPr lang="fr-CA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618F9-D697-4BF0-92A8-C441FA2D191A}"/>
              </a:ext>
            </a:extLst>
          </p:cNvPr>
          <p:cNvSpPr/>
          <p:nvPr/>
        </p:nvSpPr>
        <p:spPr>
          <a:xfrm>
            <a:off x="5653245" y="5969654"/>
            <a:ext cx="5548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dirty="0">
                <a:hlinkClick r:id="rId2"/>
              </a:rPr>
              <a:t>https://www.arduino.cc/reference/en/language/functions/analog-io/analogread/</a:t>
            </a:r>
            <a:endParaRPr lang="fr-CA" sz="1400" dirty="0"/>
          </a:p>
          <a:p>
            <a:pPr algn="ctr"/>
            <a:endParaRPr lang="fr-CA" sz="1400" dirty="0"/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B62806D1-FBD9-4118-9F5F-F52CCCFE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245" y="1181519"/>
            <a:ext cx="5548661" cy="47899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205D6F7-494D-40DB-8A06-0186C909D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32" y="1232336"/>
            <a:ext cx="4038904" cy="280779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3A64A0CB-9455-4144-996C-94416F2B5BB6}"/>
              </a:ext>
            </a:extLst>
          </p:cNvPr>
          <p:cNvSpPr txBox="1"/>
          <p:nvPr/>
        </p:nvSpPr>
        <p:spPr>
          <a:xfrm>
            <a:off x="1686575" y="1205338"/>
            <a:ext cx="76199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bg1"/>
                </a:solidFill>
              </a:rPr>
              <a:t>valeur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6D8916D-3E14-49D2-B6B6-79638FF51A7A}"/>
              </a:ext>
            </a:extLst>
          </p:cNvPr>
          <p:cNvSpPr txBox="1"/>
          <p:nvPr/>
        </p:nvSpPr>
        <p:spPr>
          <a:xfrm>
            <a:off x="4283072" y="1205337"/>
            <a:ext cx="76199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bg1"/>
                </a:solidFill>
              </a:rPr>
              <a:t>broche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86C93ED-5AD3-45F8-BBD9-B7285DF87FC0}"/>
              </a:ext>
            </a:extLst>
          </p:cNvPr>
          <p:cNvSpPr txBox="1"/>
          <p:nvPr/>
        </p:nvSpPr>
        <p:spPr>
          <a:xfrm>
            <a:off x="1082063" y="1742433"/>
            <a:ext cx="4222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</a:t>
            </a:r>
            <a:r>
              <a:rPr lang="fr-CA" dirty="0"/>
              <a:t>a fonction </a:t>
            </a:r>
            <a:r>
              <a:rPr lang="fr-CA" dirty="0" err="1"/>
              <a:t>analogRead</a:t>
            </a:r>
            <a:r>
              <a:rPr lang="fr-CA" dirty="0"/>
              <a:t>() mesure une tension d’entrée avec 1024 seuils. La valeur retournée est entre 0 et 1023et est proportionnelle à la tension entre 0V et 5V.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3DD557E-F735-4F98-9C8F-F637A7AD9B27}"/>
              </a:ext>
            </a:extLst>
          </p:cNvPr>
          <p:cNvGrpSpPr/>
          <p:nvPr/>
        </p:nvGrpSpPr>
        <p:grpSpPr>
          <a:xfrm>
            <a:off x="1594606" y="2980663"/>
            <a:ext cx="2044419" cy="3229117"/>
            <a:chOff x="4663440" y="1289304"/>
            <a:chExt cx="3115252" cy="492047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D5ACEBC-2FCA-4763-8127-DDE072546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549"/>
            <a:stretch/>
          </p:blipFill>
          <p:spPr>
            <a:xfrm>
              <a:off x="4800599" y="1289304"/>
              <a:ext cx="2978093" cy="492047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3446EF-BA60-4DEE-9496-11CC0861696A}"/>
                </a:ext>
              </a:extLst>
            </p:cNvPr>
            <p:cNvSpPr/>
            <p:nvPr/>
          </p:nvSpPr>
          <p:spPr>
            <a:xfrm>
              <a:off x="4663440" y="1618488"/>
              <a:ext cx="1170432" cy="745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225305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5A587-273D-4A3C-859E-17AD32EA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ENVOYER DES MESSAGES À PARTIR D’ARDUINO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124CC7-682C-49A6-A8B4-E595218A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099856"/>
            <a:ext cx="7097115" cy="39058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03CB199-AC20-4FAF-A153-4203C55F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01" y="2271430"/>
            <a:ext cx="7182852" cy="39058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2D5DF4F-EF92-401A-90F2-24BE3D4D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8" y="5802023"/>
            <a:ext cx="7059010" cy="43821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F0DD6E8-5FEA-4243-9569-9BE01B461D59}"/>
              </a:ext>
            </a:extLst>
          </p:cNvPr>
          <p:cNvSpPr/>
          <p:nvPr/>
        </p:nvSpPr>
        <p:spPr>
          <a:xfrm>
            <a:off x="4601076" y="1055415"/>
            <a:ext cx="2094115" cy="471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baud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CE8C16-28D1-4898-B717-4D329F5F176B}"/>
              </a:ext>
            </a:extLst>
          </p:cNvPr>
          <p:cNvSpPr/>
          <p:nvPr/>
        </p:nvSpPr>
        <p:spPr>
          <a:xfrm>
            <a:off x="3730969" y="2190528"/>
            <a:ext cx="3961207" cy="471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valeur à envoyer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8A71B8-65DF-4B08-B832-78DB03D591F3}"/>
              </a:ext>
            </a:extLst>
          </p:cNvPr>
          <p:cNvSpPr/>
          <p:nvPr/>
        </p:nvSpPr>
        <p:spPr>
          <a:xfrm>
            <a:off x="4211243" y="5763840"/>
            <a:ext cx="3456382" cy="471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valeur à imprimer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1A45C1-C6ED-473E-AEED-2129ED1CEA1F}"/>
              </a:ext>
            </a:extLst>
          </p:cNvPr>
          <p:cNvSpPr/>
          <p:nvPr/>
        </p:nvSpPr>
        <p:spPr>
          <a:xfrm>
            <a:off x="938949" y="2628197"/>
            <a:ext cx="1064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Envoyer à l’ordinateur une valeur en mode texte.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5C3158-B106-4F9A-9755-3024C2CF7630}"/>
              </a:ext>
            </a:extLst>
          </p:cNvPr>
          <p:cNvSpPr/>
          <p:nvPr/>
        </p:nvSpPr>
        <p:spPr>
          <a:xfrm>
            <a:off x="864817" y="6144968"/>
            <a:ext cx="1064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Envoyer à l’ordinateur une valeur en mode texte, suivi l’ordinateur un retour à la ligne (ln) et un retour de chariot (</a:t>
            </a:r>
            <a:r>
              <a:rPr lang="fr-CA" dirty="0" err="1"/>
              <a:t>cr</a:t>
            </a:r>
            <a:r>
              <a:rPr lang="fr-CA" dirty="0"/>
              <a:t>).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4300FA1-F18C-4935-90C5-0B7A4C111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24"/>
          <a:stretch/>
        </p:blipFill>
        <p:spPr>
          <a:xfrm>
            <a:off x="1042747" y="3129969"/>
            <a:ext cx="2663115" cy="3905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DCC9A1-73F5-469B-B921-DD342EDC178B}"/>
              </a:ext>
            </a:extLst>
          </p:cNvPr>
          <p:cNvSpPr/>
          <p:nvPr/>
        </p:nvSpPr>
        <p:spPr>
          <a:xfrm>
            <a:off x="3730969" y="3042086"/>
            <a:ext cx="2663115" cy="471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texte à envoyer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1A2274-2F80-419F-AAE0-D3132ECE57FB}"/>
              </a:ext>
            </a:extLst>
          </p:cNvPr>
          <p:cNvSpPr/>
          <p:nvPr/>
        </p:nvSpPr>
        <p:spPr>
          <a:xfrm>
            <a:off x="947495" y="3523029"/>
            <a:ext cx="1064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Envoyer à l’ordinateur du texte.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A7DB3AF-15BB-4997-81CA-DE0DDB353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03"/>
          <a:stretch/>
        </p:blipFill>
        <p:spPr>
          <a:xfrm>
            <a:off x="933452" y="4994815"/>
            <a:ext cx="3091617" cy="4382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8CDE14-5537-4CC0-AF1F-878CC7943659}"/>
              </a:ext>
            </a:extLst>
          </p:cNvPr>
          <p:cNvSpPr/>
          <p:nvPr/>
        </p:nvSpPr>
        <p:spPr>
          <a:xfrm>
            <a:off x="914398" y="5342669"/>
            <a:ext cx="1064895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fr-CA" dirty="0"/>
              <a:t>Envoyer à l’ordinateur un retour à la ligne (</a:t>
            </a:r>
            <a:r>
              <a:rPr lang="fr-CA" dirty="0" err="1"/>
              <a:t>lf</a:t>
            </a:r>
            <a:r>
              <a:rPr lang="fr-CA" dirty="0"/>
              <a:t>) et un retour de chariot (</a:t>
            </a:r>
            <a:r>
              <a:rPr lang="fr-CA" dirty="0" err="1"/>
              <a:t>cr</a:t>
            </a:r>
            <a:r>
              <a:rPr lang="fr-CA" dirty="0"/>
              <a:t>). </a:t>
            </a:r>
            <a:r>
              <a:rPr lang="fr-CA" b="1" dirty="0">
                <a:solidFill>
                  <a:schemeClr val="bg1"/>
                </a:solidFill>
                <a:highlight>
                  <a:srgbClr val="FF0000"/>
                </a:highlight>
              </a:rPr>
              <a:t>Permet de terminer le message.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B87A24F-FDEF-44B7-8D55-A6648CCF0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42"/>
          <a:stretch/>
        </p:blipFill>
        <p:spPr>
          <a:xfrm>
            <a:off x="3913613" y="5052962"/>
            <a:ext cx="222911" cy="4382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B19C9E-1EE9-4FE6-ACEB-72C92C1001EB}"/>
              </a:ext>
            </a:extLst>
          </p:cNvPr>
          <p:cNvSpPr/>
          <p:nvPr/>
        </p:nvSpPr>
        <p:spPr>
          <a:xfrm>
            <a:off x="933452" y="1496942"/>
            <a:ext cx="1064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Initialiser la communication à une certaine vitesse. Voir la diapositive suivante à propos des vitesses de baud.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C5E0FA-373B-42C8-AA5C-7A50BE0A6A8E}"/>
              </a:ext>
            </a:extLst>
          </p:cNvPr>
          <p:cNvSpPr/>
          <p:nvPr/>
        </p:nvSpPr>
        <p:spPr>
          <a:xfrm>
            <a:off x="3448449" y="2966018"/>
            <a:ext cx="398030" cy="471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2667FF-D333-4E55-B402-5DB57CD214FE}"/>
              </a:ext>
            </a:extLst>
          </p:cNvPr>
          <p:cNvSpPr/>
          <p:nvPr/>
        </p:nvSpPr>
        <p:spPr>
          <a:xfrm>
            <a:off x="6263425" y="2964721"/>
            <a:ext cx="398030" cy="471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"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FC6F654-67E4-47FB-9635-713C12925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42"/>
          <a:stretch/>
        </p:blipFill>
        <p:spPr>
          <a:xfrm>
            <a:off x="6512089" y="3087925"/>
            <a:ext cx="222911" cy="43821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56787CC-707F-481B-A62E-2D728D136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24"/>
          <a:stretch/>
        </p:blipFill>
        <p:spPr>
          <a:xfrm>
            <a:off x="1042747" y="3932006"/>
            <a:ext cx="2663115" cy="3905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F21FC52-C2B3-4EF5-A5D4-F9B0CFC900EC}"/>
              </a:ext>
            </a:extLst>
          </p:cNvPr>
          <p:cNvSpPr/>
          <p:nvPr/>
        </p:nvSpPr>
        <p:spPr>
          <a:xfrm>
            <a:off x="947495" y="4282336"/>
            <a:ext cx="1064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Envoyer à l’ordinateur un espace pour séparer les éléments d’un message.</a:t>
            </a:r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AC9CBD84-89E7-43A2-9951-317C44FABE7D}"/>
              </a:ext>
            </a:extLst>
          </p:cNvPr>
          <p:cNvSpPr/>
          <p:nvPr/>
        </p:nvSpPr>
        <p:spPr>
          <a:xfrm>
            <a:off x="838200" y="1064638"/>
            <a:ext cx="179996" cy="840120"/>
          </a:xfrm>
          <a:prstGeom prst="leftBrace">
            <a:avLst>
              <a:gd name="adj1" fmla="val 41505"/>
              <a:gd name="adj2" fmla="val 47988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Accolade ouvrante 30">
            <a:extLst>
              <a:ext uri="{FF2B5EF4-FFF2-40B4-BE49-F238E27FC236}">
                <a16:creationId xmlns:a16="http://schemas.microsoft.com/office/drawing/2014/main" id="{B471079F-5F97-4899-A9AB-C09244A8B507}"/>
              </a:ext>
            </a:extLst>
          </p:cNvPr>
          <p:cNvSpPr/>
          <p:nvPr/>
        </p:nvSpPr>
        <p:spPr>
          <a:xfrm>
            <a:off x="802943" y="2364625"/>
            <a:ext cx="222910" cy="2226517"/>
          </a:xfrm>
          <a:prstGeom prst="leftBrace">
            <a:avLst>
              <a:gd name="adj1" fmla="val 41505"/>
              <a:gd name="adj2" fmla="val 47988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Accolade ouvrante 31">
            <a:extLst>
              <a:ext uri="{FF2B5EF4-FFF2-40B4-BE49-F238E27FC236}">
                <a16:creationId xmlns:a16="http://schemas.microsoft.com/office/drawing/2014/main" id="{4CAAE708-968B-42A9-9AE7-5BB5461DE192}"/>
              </a:ext>
            </a:extLst>
          </p:cNvPr>
          <p:cNvSpPr/>
          <p:nvPr/>
        </p:nvSpPr>
        <p:spPr>
          <a:xfrm>
            <a:off x="741357" y="5052962"/>
            <a:ext cx="222910" cy="1456863"/>
          </a:xfrm>
          <a:prstGeom prst="leftBrace">
            <a:avLst>
              <a:gd name="adj1" fmla="val 41505"/>
              <a:gd name="adj2" fmla="val 47988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558F80-E676-4758-86BF-FD4BEFB2F516}"/>
              </a:ext>
            </a:extLst>
          </p:cNvPr>
          <p:cNvSpPr/>
          <p:nvPr/>
        </p:nvSpPr>
        <p:spPr>
          <a:xfrm>
            <a:off x="3445624" y="3794919"/>
            <a:ext cx="398030" cy="471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"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B9C31D-6513-4628-A251-D4DAAF209348}"/>
              </a:ext>
            </a:extLst>
          </p:cNvPr>
          <p:cNvSpPr/>
          <p:nvPr/>
        </p:nvSpPr>
        <p:spPr>
          <a:xfrm>
            <a:off x="3962060" y="3810854"/>
            <a:ext cx="398030" cy="471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"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364D956-CC5B-43B5-A52B-371B9E58D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42"/>
          <a:stretch/>
        </p:blipFill>
        <p:spPr>
          <a:xfrm>
            <a:off x="4235794" y="3908171"/>
            <a:ext cx="222911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6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226" y="0"/>
            <a:ext cx="8039548" cy="6922093"/>
          </a:xfrm>
        </p:spPr>
        <p:txBody>
          <a:bodyPr/>
          <a:lstStyle/>
          <a:p>
            <a:r>
              <a:rPr lang="fr-CA" dirty="0"/>
              <a:t>ENVOYER UN MESSAGE «POT»</a:t>
            </a:r>
          </a:p>
        </p:txBody>
      </p:sp>
    </p:spTree>
    <p:extLst>
      <p:ext uri="{BB962C8B-B14F-4D97-AF65-F5344CB8AC3E}">
        <p14:creationId xmlns:p14="http://schemas.microsoft.com/office/powerpoint/2010/main" val="2852589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>
                <a:cs typeface="Gill Sans"/>
              </a:rPr>
              <a:t>MAX : SCALE POUR CONVERTIR DES ÉCHELLES</a:t>
            </a:r>
            <a:endParaRPr lang="fr-CA" sz="3200" dirty="0"/>
          </a:p>
        </p:txBody>
      </p:sp>
      <p:pic>
        <p:nvPicPr>
          <p:cNvPr id="3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071CA7F6-92D9-4B80-B790-ED7DD0082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86" y="1872174"/>
            <a:ext cx="3922485" cy="34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03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19" y="1525480"/>
            <a:ext cx="10515600" cy="701675"/>
          </a:xfrm>
        </p:spPr>
        <p:txBody>
          <a:bodyPr>
            <a:noAutofit/>
          </a:bodyPr>
          <a:lstStyle/>
          <a:p>
            <a:pPr algn="ctr"/>
            <a:r>
              <a:rPr lang="en-CA" sz="3200" dirty="0">
                <a:cs typeface="Gill Sans"/>
              </a:rPr>
              <a:t>MAX : DIFFÉRENCIER LES BOÎTES DE NOMBRE </a:t>
            </a:r>
            <a:r>
              <a:rPr lang="en-CA" sz="3200" dirty="0">
                <a:solidFill>
                  <a:schemeClr val="accent2"/>
                </a:solidFill>
                <a:cs typeface="Gill Sans"/>
              </a:rPr>
              <a:t>INT</a:t>
            </a:r>
            <a:r>
              <a:rPr lang="en-CA" sz="3200" dirty="0">
                <a:cs typeface="Gill Sans"/>
              </a:rPr>
              <a:t> ET </a:t>
            </a:r>
            <a:r>
              <a:rPr lang="en-CA" sz="3200" dirty="0">
                <a:solidFill>
                  <a:schemeClr val="accent5"/>
                </a:solidFill>
                <a:cs typeface="Gill Sans"/>
              </a:rPr>
              <a:t>FLOAT</a:t>
            </a:r>
            <a:endParaRPr lang="fr-CA" sz="3200" dirty="0">
              <a:solidFill>
                <a:schemeClr val="accent5"/>
              </a:solidFill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BCCFE9F0-DF6D-4BD9-88FB-2CFE83D8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48" y="4683270"/>
            <a:ext cx="1771650" cy="962025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FEEC6346-431E-4B9C-B1E7-A2769566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49" y="4564207"/>
            <a:ext cx="1771650" cy="100965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3FFFBB8F-37C2-4882-BE8B-725B591B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738" y="2636489"/>
            <a:ext cx="3912177" cy="1851721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CD043FAD-796B-4975-963D-30C9735B9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215" y="2720207"/>
            <a:ext cx="3912177" cy="17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1037802" cy="1710459"/>
          </a:xfrm>
        </p:spPr>
        <p:txBody>
          <a:bodyPr anchor="t">
            <a:noAutofit/>
          </a:bodyPr>
          <a:lstStyle/>
          <a:p>
            <a:r>
              <a:rPr lang="fr-CA" sz="3600" dirty="0"/>
              <a:t>PROGRAMMER </a:t>
            </a:r>
            <a:r>
              <a:rPr lang="fr-CA" sz="3600" dirty="0">
                <a:solidFill>
                  <a:schemeClr val="accent6"/>
                </a:solidFill>
              </a:rPr>
              <a:t>ARDUINO</a:t>
            </a:r>
            <a:r>
              <a:rPr lang="fr-CA" sz="3600" dirty="0"/>
              <a:t> : ENVOYER LA VALEUR DU </a:t>
            </a:r>
            <a:r>
              <a:rPr lang="fr-CA" sz="3600" dirty="0">
                <a:solidFill>
                  <a:schemeClr val="accent2"/>
                </a:solidFill>
              </a:rPr>
              <a:t>POTENTIOMÈTRE</a:t>
            </a:r>
            <a:r>
              <a:rPr lang="fr-CA" sz="3600" dirty="0"/>
              <a:t> DANS UN </a:t>
            </a:r>
            <a:r>
              <a:rPr lang="fr-CA" sz="3600" dirty="0">
                <a:solidFill>
                  <a:schemeClr val="accent4"/>
                </a:solidFill>
              </a:rPr>
              <a:t>MESSAGE</a:t>
            </a:r>
            <a:r>
              <a:rPr lang="fr-CA" sz="3600" dirty="0"/>
              <a:t> QUI COMMENCE PAR LE MOT «</a:t>
            </a:r>
            <a:r>
              <a:rPr lang="fr-CA" sz="3600" dirty="0">
                <a:solidFill>
                  <a:schemeClr val="accent2"/>
                </a:solidFill>
              </a:rPr>
              <a:t>POT</a:t>
            </a:r>
            <a:r>
              <a:rPr lang="fr-CA" sz="3600" dirty="0"/>
              <a:t>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1ED970-5929-481E-9BDF-5CCD30CB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970" y="1921079"/>
            <a:ext cx="7507415" cy="455513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78447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RECEVOIR UN </a:t>
            </a:r>
            <a:r>
              <a:rPr lang="fr-CA" dirty="0">
                <a:solidFill>
                  <a:schemeClr val="accent4"/>
                </a:solidFill>
              </a:rPr>
              <a:t>MESSAGE</a:t>
            </a:r>
            <a:r>
              <a:rPr lang="fr-CA" dirty="0"/>
              <a:t> QUI COMMENCE PAR LE MOT «</a:t>
            </a:r>
            <a:r>
              <a:rPr lang="fr-CA" dirty="0">
                <a:solidFill>
                  <a:schemeClr val="accent2"/>
                </a:solidFill>
              </a:rPr>
              <a:t>POT</a:t>
            </a:r>
            <a:r>
              <a:rPr lang="fr-CA" dirty="0"/>
              <a:t>»</a:t>
            </a:r>
          </a:p>
        </p:txBody>
      </p:sp>
      <p:pic>
        <p:nvPicPr>
          <p:cNvPr id="5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33D8F-4351-432F-BAAA-909FD11F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34" y="270601"/>
            <a:ext cx="4269315" cy="628259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04872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479" y="943163"/>
            <a:ext cx="4791342" cy="3795092"/>
          </a:xfrm>
        </p:spPr>
        <p:txBody>
          <a:bodyPr anchor="b"/>
          <a:lstStyle/>
          <a:p>
            <a:r>
              <a:rPr lang="fr-FR" dirty="0">
                <a:cs typeface="Gill Sans"/>
              </a:rPr>
              <a:t>EXERCICE </a:t>
            </a:r>
            <a:r>
              <a:rPr lang="fr-FR" sz="19900" dirty="0">
                <a:cs typeface="Gill Sans"/>
              </a:rPr>
              <a:t>F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2190" y="4344598"/>
            <a:ext cx="4233810" cy="1761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Contrôler la vitesse de lecture d'un son dans Max à partir du potentiomètre connecté à Arduino.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121066A-9A6F-49B9-8CEC-8E0A4160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264" y="1012387"/>
            <a:ext cx="4760768" cy="5084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A523BB5-EA8C-4D06-B1CB-1E68C02C1944}"/>
              </a:ext>
            </a:extLst>
          </p:cNvPr>
          <p:cNvSpPr txBox="1"/>
          <p:nvPr/>
        </p:nvSpPr>
        <p:spPr>
          <a:xfrm>
            <a:off x="8519316" y="2202149"/>
            <a:ext cx="2951953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Ne pas oublier de partir la lecture du son en appuyant sur le triangle </a:t>
            </a:r>
            <a:r>
              <a:rPr lang="fr-CA" sz="1200" i="1" dirty="0" err="1">
                <a:solidFill>
                  <a:schemeClr val="bg1"/>
                </a:solidFill>
              </a:rPr>
              <a:t>play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ou sur la boîte message «1».</a:t>
            </a:r>
            <a:endParaRPr lang="fr-CA" sz="1200" i="1" dirty="0">
              <a:solidFill>
                <a:schemeClr val="bg1"/>
              </a:solidFill>
            </a:endParaRPr>
          </a:p>
        </p:txBody>
      </p: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93937D46-D76C-4857-881C-1B30C1F2FE28}"/>
              </a:ext>
            </a:extLst>
          </p:cNvPr>
          <p:cNvCxnSpPr>
            <a:cxnSpLocks/>
          </p:cNvCxnSpPr>
          <p:nvPr/>
        </p:nvCxnSpPr>
        <p:spPr>
          <a:xfrm rot="5400000">
            <a:off x="10799777" y="3029446"/>
            <a:ext cx="488604" cy="12701"/>
          </a:xfrm>
          <a:prstGeom prst="curvedConnector3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9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58" y="0"/>
            <a:ext cx="8363484" cy="6922093"/>
          </a:xfrm>
        </p:spPr>
        <p:txBody>
          <a:bodyPr/>
          <a:lstStyle/>
          <a:p>
            <a:r>
              <a:rPr lang="fr-CA" dirty="0"/>
              <a:t>INTERRUPTEUR</a:t>
            </a:r>
            <a:br>
              <a:rPr lang="fr-CA" dirty="0"/>
            </a:br>
            <a:r>
              <a:rPr lang="fr-CA" dirty="0"/>
              <a:t>+</a:t>
            </a:r>
            <a:br>
              <a:rPr lang="fr-CA" dirty="0"/>
            </a:br>
            <a:r>
              <a:rPr lang="fr-CA" dirty="0"/>
              <a:t>POTENTIOMÈTRE</a:t>
            </a:r>
          </a:p>
        </p:txBody>
      </p:sp>
    </p:spTree>
    <p:extLst>
      <p:ext uri="{BB962C8B-B14F-4D97-AF65-F5344CB8AC3E}">
        <p14:creationId xmlns:p14="http://schemas.microsoft.com/office/powerpoint/2010/main" val="3869304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C71E516-EB83-478B-998A-B59E9B302C89}"/>
              </a:ext>
            </a:extLst>
          </p:cNvPr>
          <p:cNvSpPr/>
          <p:nvPr/>
        </p:nvSpPr>
        <p:spPr>
          <a:xfrm rot="20700000">
            <a:off x="3927929" y="5491248"/>
            <a:ext cx="1439744" cy="32272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1037802" cy="1710459"/>
          </a:xfrm>
        </p:spPr>
        <p:txBody>
          <a:bodyPr anchor="t">
            <a:noAutofit/>
          </a:bodyPr>
          <a:lstStyle/>
          <a:p>
            <a:r>
              <a:rPr lang="fr-CA" sz="3600" dirty="0"/>
              <a:t>PROGRAMMER </a:t>
            </a:r>
            <a:r>
              <a:rPr lang="fr-CA" sz="3600" dirty="0">
                <a:solidFill>
                  <a:schemeClr val="accent6"/>
                </a:solidFill>
              </a:rPr>
              <a:t>ARDUINO</a:t>
            </a:r>
            <a:r>
              <a:rPr lang="fr-CA" sz="3600" dirty="0"/>
              <a:t> : ENVOYER UN MESSAGE «</a:t>
            </a:r>
            <a:r>
              <a:rPr lang="fr-CA" sz="3600" dirty="0">
                <a:solidFill>
                  <a:schemeClr val="accent4"/>
                </a:solidFill>
              </a:rPr>
              <a:t>POT</a:t>
            </a:r>
            <a:r>
              <a:rPr lang="fr-CA" sz="3600" dirty="0"/>
              <a:t>» POUR LE </a:t>
            </a:r>
            <a:r>
              <a:rPr lang="fr-CA" sz="3600" dirty="0">
                <a:solidFill>
                  <a:schemeClr val="accent4"/>
                </a:solidFill>
              </a:rPr>
              <a:t>POTENTIOMÈTRE</a:t>
            </a:r>
            <a:r>
              <a:rPr lang="fr-CA" sz="3600" dirty="0"/>
              <a:t> ET «</a:t>
            </a:r>
            <a:r>
              <a:rPr lang="fr-CA" sz="3600" dirty="0">
                <a:solidFill>
                  <a:schemeClr val="accent2"/>
                </a:solidFill>
              </a:rPr>
              <a:t>BOUTON</a:t>
            </a:r>
            <a:r>
              <a:rPr lang="fr-CA" sz="3600" dirty="0"/>
              <a:t>» POUR </a:t>
            </a:r>
            <a:r>
              <a:rPr lang="fr-CA" sz="3600" dirty="0">
                <a:solidFill>
                  <a:schemeClr val="accent2"/>
                </a:solidFill>
              </a:rPr>
              <a:t>L’INTERRUPTEUR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9CB44A-93CD-4C96-B2CC-2F6B35C0187E}"/>
              </a:ext>
            </a:extLst>
          </p:cNvPr>
          <p:cNvSpPr txBox="1"/>
          <p:nvPr/>
        </p:nvSpPr>
        <p:spPr>
          <a:xfrm>
            <a:off x="1743970" y="1759122"/>
            <a:ext cx="248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Le code de l’interrupteur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471C3D-7175-417F-A839-F6EF46DE553D}"/>
              </a:ext>
            </a:extLst>
          </p:cNvPr>
          <p:cNvSpPr txBox="1"/>
          <p:nvPr/>
        </p:nvSpPr>
        <p:spPr>
          <a:xfrm>
            <a:off x="2127502" y="4312187"/>
            <a:ext cx="248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Le code du potentiomètre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81A4043-73BF-42C1-AD6B-055B2C3D83AD}"/>
              </a:ext>
            </a:extLst>
          </p:cNvPr>
          <p:cNvSpPr/>
          <p:nvPr/>
        </p:nvSpPr>
        <p:spPr>
          <a:xfrm rot="900000">
            <a:off x="3872505" y="2861406"/>
            <a:ext cx="1480026" cy="3227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E5E17A-C1B9-4E05-877E-82060BBAB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15" y="2002346"/>
            <a:ext cx="2597871" cy="20944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C5BB1C-7BBA-4978-BA58-3C1C43A42B50}"/>
              </a:ext>
            </a:extLst>
          </p:cNvPr>
          <p:cNvSpPr/>
          <p:nvPr/>
        </p:nvSpPr>
        <p:spPr>
          <a:xfrm>
            <a:off x="5608117" y="1854690"/>
            <a:ext cx="52458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04955-30A5-4497-A99E-8578DEB184C9}"/>
              </a:ext>
            </a:extLst>
          </p:cNvPr>
          <p:cNvSpPr/>
          <p:nvPr/>
        </p:nvSpPr>
        <p:spPr>
          <a:xfrm>
            <a:off x="5608117" y="2330940"/>
            <a:ext cx="5245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C2EC2-22B5-4275-A2FC-7D5CF1A0ADD8}"/>
              </a:ext>
            </a:extLst>
          </p:cNvPr>
          <p:cNvSpPr/>
          <p:nvPr/>
        </p:nvSpPr>
        <p:spPr>
          <a:xfrm>
            <a:off x="5608116" y="3041854"/>
            <a:ext cx="52459" cy="150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B52D17-9E22-4393-AF46-C0123CA3FDB9}"/>
              </a:ext>
            </a:extLst>
          </p:cNvPr>
          <p:cNvSpPr/>
          <p:nvPr/>
        </p:nvSpPr>
        <p:spPr>
          <a:xfrm>
            <a:off x="5636046" y="3823460"/>
            <a:ext cx="45719" cy="934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8FE90-3A04-4038-9BB3-E822D50B4396}"/>
              </a:ext>
            </a:extLst>
          </p:cNvPr>
          <p:cNvSpPr/>
          <p:nvPr/>
        </p:nvSpPr>
        <p:spPr>
          <a:xfrm>
            <a:off x="5608116" y="5152879"/>
            <a:ext cx="52458" cy="8827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9286A-DA42-43C5-A07C-F10EE2523149}"/>
              </a:ext>
            </a:extLst>
          </p:cNvPr>
          <p:cNvSpPr/>
          <p:nvPr/>
        </p:nvSpPr>
        <p:spPr>
          <a:xfrm>
            <a:off x="5608117" y="2913295"/>
            <a:ext cx="52459" cy="1285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530CBE-BC91-47A2-8369-A7353595059E}"/>
              </a:ext>
            </a:extLst>
          </p:cNvPr>
          <p:cNvSpPr/>
          <p:nvPr/>
        </p:nvSpPr>
        <p:spPr>
          <a:xfrm>
            <a:off x="5618469" y="6250049"/>
            <a:ext cx="52459" cy="1285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5E7CA00-A224-4E1B-BFDA-C5254674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16" y="4566986"/>
            <a:ext cx="3273524" cy="198621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FBA022-B799-4E19-89FB-7E93CEA9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715" y="1854690"/>
            <a:ext cx="4500847" cy="4689430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074E7B73-4A07-4262-8F55-640B6C8F3DDF}"/>
              </a:ext>
            </a:extLst>
          </p:cNvPr>
          <p:cNvSpPr/>
          <p:nvPr/>
        </p:nvSpPr>
        <p:spPr>
          <a:xfrm rot="10800000">
            <a:off x="9322889" y="4076332"/>
            <a:ext cx="956491" cy="21440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EC415F1-9472-4CCE-87AD-48372CF16693}"/>
              </a:ext>
            </a:extLst>
          </p:cNvPr>
          <p:cNvSpPr txBox="1"/>
          <p:nvPr/>
        </p:nvSpPr>
        <p:spPr>
          <a:xfrm>
            <a:off x="10219701" y="3952700"/>
            <a:ext cx="956491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Nouvelle ligne!</a:t>
            </a:r>
            <a:endParaRPr lang="fr-CA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92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FC86EA46-7749-46FA-BB4F-3791BF78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620" y="2104111"/>
            <a:ext cx="2712235" cy="443081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270601"/>
            <a:ext cx="10380103" cy="1387283"/>
          </a:xfrm>
        </p:spPr>
        <p:txBody>
          <a:bodyPr anchor="t">
            <a:noAutofit/>
          </a:bodyPr>
          <a:lstStyle/>
          <a:p>
            <a:r>
              <a:rPr lang="fr-CA" sz="3600" dirty="0"/>
              <a:t>PROGRAMMER </a:t>
            </a:r>
            <a:r>
              <a:rPr lang="fr-CA" sz="3600" dirty="0">
                <a:solidFill>
                  <a:schemeClr val="bg2"/>
                </a:solidFill>
              </a:rPr>
              <a:t>MAX </a:t>
            </a:r>
            <a:r>
              <a:rPr lang="fr-CA" sz="3600" dirty="0"/>
              <a:t>: DISCRIMINER ENTRE LES </a:t>
            </a:r>
            <a:r>
              <a:rPr lang="fr-CA" sz="3600" dirty="0">
                <a:solidFill>
                  <a:schemeClr val="accent4"/>
                </a:solidFill>
              </a:rPr>
              <a:t>MESSAGES </a:t>
            </a:r>
            <a:r>
              <a:rPr lang="fr-CA" sz="3600" dirty="0">
                <a:solidFill>
                  <a:schemeClr val="accent2"/>
                </a:solidFill>
              </a:rPr>
              <a:t>«POT» </a:t>
            </a:r>
            <a:r>
              <a:rPr lang="fr-CA" sz="3600" dirty="0"/>
              <a:t>ET</a:t>
            </a:r>
            <a:r>
              <a:rPr lang="fr-CA" sz="3600" dirty="0">
                <a:solidFill>
                  <a:schemeClr val="accent4"/>
                </a:solidFill>
              </a:rPr>
              <a:t> </a:t>
            </a:r>
            <a:r>
              <a:rPr lang="fr-CA" sz="3600" dirty="0">
                <a:solidFill>
                  <a:schemeClr val="accent5"/>
                </a:solidFill>
              </a:rPr>
              <a:t>«BOUTON»</a:t>
            </a:r>
          </a:p>
        </p:txBody>
      </p:sp>
      <p:pic>
        <p:nvPicPr>
          <p:cNvPr id="5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33D8F-4351-432F-BAAA-909FD11F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41" y="2127902"/>
            <a:ext cx="3007193" cy="442529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D0FA53-4F3E-4C61-B1E0-54AA8B46CDED}"/>
              </a:ext>
            </a:extLst>
          </p:cNvPr>
          <p:cNvSpPr txBox="1"/>
          <p:nvPr/>
        </p:nvSpPr>
        <p:spPr>
          <a:xfrm>
            <a:off x="1000598" y="1481571"/>
            <a:ext cx="34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Voici le code précédent qui ne recevait que le message «pot».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471B83-C989-4A9F-AED3-B66E256C32DE}"/>
              </a:ext>
            </a:extLst>
          </p:cNvPr>
          <p:cNvSpPr txBox="1"/>
          <p:nvPr/>
        </p:nvSpPr>
        <p:spPr>
          <a:xfrm>
            <a:off x="4494130" y="1457781"/>
            <a:ext cx="34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J’ai isolé ici la partie qui permet de «router» le message «pot».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6B4BAC-EEC5-4970-BBD5-B52D4AD71F3B}"/>
              </a:ext>
            </a:extLst>
          </p:cNvPr>
          <p:cNvGrpSpPr/>
          <p:nvPr/>
        </p:nvGrpSpPr>
        <p:grpSpPr>
          <a:xfrm>
            <a:off x="4592403" y="2142306"/>
            <a:ext cx="3007193" cy="4425298"/>
            <a:chOff x="4349345" y="2127902"/>
            <a:chExt cx="3007193" cy="4425298"/>
          </a:xfrm>
        </p:grpSpPr>
        <p:pic>
          <p:nvPicPr>
            <p:cNvPr id="6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B189EEF-B001-4EA5-8F42-9A640F6CB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9345" y="2127902"/>
              <a:ext cx="3007193" cy="442529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73A9B9-4EB6-4DCF-BE48-AF7120881232}"/>
                </a:ext>
              </a:extLst>
            </p:cNvPr>
            <p:cNvSpPr/>
            <p:nvPr/>
          </p:nvSpPr>
          <p:spPr>
            <a:xfrm>
              <a:off x="4447076" y="2170799"/>
              <a:ext cx="2909461" cy="3332693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14FA71-FF40-4BEE-88E7-8F37BA21E32A}"/>
                </a:ext>
              </a:extLst>
            </p:cNvPr>
            <p:cNvSpPr/>
            <p:nvPr/>
          </p:nvSpPr>
          <p:spPr>
            <a:xfrm>
              <a:off x="4447076" y="6152972"/>
              <a:ext cx="2909460" cy="400228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6917269-6E47-475D-A671-EB1006E2C0E3}"/>
              </a:ext>
            </a:extLst>
          </p:cNvPr>
          <p:cNvSpPr txBox="1"/>
          <p:nvPr/>
        </p:nvSpPr>
        <p:spPr>
          <a:xfrm>
            <a:off x="8054491" y="1458342"/>
            <a:ext cx="34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Pour supporter d’autres messages, il suffit des les ajouter au «route»!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DEC6-5D1E-42DD-B39B-F24CAD1AC822}"/>
              </a:ext>
            </a:extLst>
          </p:cNvPr>
          <p:cNvSpPr/>
          <p:nvPr/>
        </p:nvSpPr>
        <p:spPr>
          <a:xfrm>
            <a:off x="8405524" y="2104111"/>
            <a:ext cx="2702331" cy="3489865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20D2E303-33C3-47F7-9C0A-897360E6E87E}"/>
              </a:ext>
            </a:extLst>
          </p:cNvPr>
          <p:cNvSpPr/>
          <p:nvPr/>
        </p:nvSpPr>
        <p:spPr>
          <a:xfrm>
            <a:off x="4055633" y="4173967"/>
            <a:ext cx="398702" cy="3227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91220D0-B3C3-42EF-8B7D-220E866C1216}"/>
              </a:ext>
            </a:extLst>
          </p:cNvPr>
          <p:cNvSpPr/>
          <p:nvPr/>
        </p:nvSpPr>
        <p:spPr>
          <a:xfrm>
            <a:off x="7798257" y="4165002"/>
            <a:ext cx="398702" cy="3227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579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052"/>
            <a:ext cx="10519161" cy="3795092"/>
          </a:xfrm>
        </p:spPr>
        <p:txBody>
          <a:bodyPr anchor="b"/>
          <a:lstStyle/>
          <a:p>
            <a:r>
              <a:rPr lang="fr-FR" dirty="0">
                <a:cs typeface="Gill Sans"/>
              </a:rPr>
              <a:t>EXERCICE </a:t>
            </a:r>
            <a:r>
              <a:rPr lang="fr-FR" sz="19900" dirty="0">
                <a:cs typeface="Gill Sans"/>
              </a:rPr>
              <a:t>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4956" y="3857487"/>
            <a:ext cx="6401594" cy="1761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Écrire un code Max qui permet de déclencher la lecture d’un son à partir de l’interrupteur et de modifier sa vitesse avec le potentiomètre.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098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5A587-273D-4A3C-859E-17AD32EA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LE BAUD ET OUVRIR LE MONITEUR SÉRIE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AACC0C1-6A36-4F0A-A8BB-577E72A84163}"/>
              </a:ext>
            </a:extLst>
          </p:cNvPr>
          <p:cNvGrpSpPr/>
          <p:nvPr/>
        </p:nvGrpSpPr>
        <p:grpSpPr>
          <a:xfrm>
            <a:off x="5003995" y="2008041"/>
            <a:ext cx="6841431" cy="4670527"/>
            <a:chOff x="4435530" y="1406423"/>
            <a:chExt cx="7304696" cy="498679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60BBBCE-92B9-4BF2-8A33-6AF7521D3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5530" y="1406423"/>
              <a:ext cx="7304696" cy="4986790"/>
            </a:xfrm>
            <a:prstGeom prst="rect">
              <a:avLst/>
            </a:prstGeom>
          </p:spPr>
        </p:pic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42355D56-6B11-442C-AD4F-B32A3BD12F57}"/>
                </a:ext>
              </a:extLst>
            </p:cNvPr>
            <p:cNvSpPr/>
            <p:nvPr/>
          </p:nvSpPr>
          <p:spPr>
            <a:xfrm>
              <a:off x="9448800" y="2126393"/>
              <a:ext cx="1157689" cy="811458"/>
            </a:xfrm>
            <a:custGeom>
              <a:avLst/>
              <a:gdLst>
                <a:gd name="connsiteX0" fmla="*/ 0 w 3599411"/>
                <a:gd name="connsiteY0" fmla="*/ 253960 h 727786"/>
                <a:gd name="connsiteX1" fmla="*/ 2236124 w 3599411"/>
                <a:gd name="connsiteY1" fmla="*/ 21204 h 727786"/>
                <a:gd name="connsiteX2" fmla="*/ 3599411 w 3599411"/>
                <a:gd name="connsiteY2" fmla="*/ 727786 h 727786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57280 h 963863"/>
                <a:gd name="connsiteX1" fmla="*/ 2236124 w 3699164"/>
                <a:gd name="connsiteY1" fmla="*/ 24524 h 963863"/>
                <a:gd name="connsiteX2" fmla="*/ 3699164 w 3699164"/>
                <a:gd name="connsiteY2" fmla="*/ 963863 h 963863"/>
                <a:gd name="connsiteX0" fmla="*/ 325762 w 1605576"/>
                <a:gd name="connsiteY0" fmla="*/ 86 h 1382944"/>
                <a:gd name="connsiteX1" fmla="*/ 142536 w 1605576"/>
                <a:gd name="connsiteY1" fmla="*/ 443605 h 1382944"/>
                <a:gd name="connsiteX2" fmla="*/ 1605576 w 1605576"/>
                <a:gd name="connsiteY2" fmla="*/ 1382944 h 1382944"/>
                <a:gd name="connsiteX0" fmla="*/ 0 w 1279814"/>
                <a:gd name="connsiteY0" fmla="*/ 100 h 1382958"/>
                <a:gd name="connsiteX1" fmla="*/ 740699 w 1279814"/>
                <a:gd name="connsiteY1" fmla="*/ 395994 h 1382958"/>
                <a:gd name="connsiteX2" fmla="*/ 1279814 w 1279814"/>
                <a:gd name="connsiteY2" fmla="*/ 1382958 h 1382958"/>
                <a:gd name="connsiteX0" fmla="*/ 0 w 1628461"/>
                <a:gd name="connsiteY0" fmla="*/ 100 h 1382958"/>
                <a:gd name="connsiteX1" fmla="*/ 740699 w 1628461"/>
                <a:gd name="connsiteY1" fmla="*/ 395994 h 1382958"/>
                <a:gd name="connsiteX2" fmla="*/ 1279814 w 1628461"/>
                <a:gd name="connsiteY2" fmla="*/ 1382958 h 1382958"/>
                <a:gd name="connsiteX0" fmla="*/ 0 w 1356195"/>
                <a:gd name="connsiteY0" fmla="*/ 100 h 811458"/>
                <a:gd name="connsiteX1" fmla="*/ 740699 w 1356195"/>
                <a:gd name="connsiteY1" fmla="*/ 395994 h 811458"/>
                <a:gd name="connsiteX2" fmla="*/ 889289 w 1356195"/>
                <a:gd name="connsiteY2" fmla="*/ 811458 h 81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6195" h="811458">
                  <a:moveTo>
                    <a:pt x="0" y="100"/>
                  </a:moveTo>
                  <a:cubicBezTo>
                    <a:pt x="834736" y="-6135"/>
                    <a:pt x="124172" y="278230"/>
                    <a:pt x="740699" y="395994"/>
                  </a:cubicBezTo>
                  <a:cubicBezTo>
                    <a:pt x="1357226" y="513758"/>
                    <a:pt x="1677959" y="703046"/>
                    <a:pt x="889289" y="811458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F1D5E84-98A7-4073-BE5D-B616BA42232F}"/>
                </a:ext>
              </a:extLst>
            </p:cNvPr>
            <p:cNvSpPr/>
            <p:nvPr/>
          </p:nvSpPr>
          <p:spPr>
            <a:xfrm>
              <a:off x="8210550" y="1838325"/>
              <a:ext cx="1238250" cy="581025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E998372-32EA-47CE-89ED-17DD5B1106D1}"/>
                </a:ext>
              </a:extLst>
            </p:cNvPr>
            <p:cNvSpPr/>
            <p:nvPr/>
          </p:nvSpPr>
          <p:spPr>
            <a:xfrm>
              <a:off x="9782175" y="5810704"/>
              <a:ext cx="1157689" cy="504372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9D0586C2-9177-4D9A-81AD-2B21BDBFA62F}"/>
                </a:ext>
              </a:extLst>
            </p:cNvPr>
            <p:cNvSpPr/>
            <p:nvPr/>
          </p:nvSpPr>
          <p:spPr>
            <a:xfrm>
              <a:off x="9647420" y="2963590"/>
              <a:ext cx="710223" cy="2792727"/>
            </a:xfrm>
            <a:custGeom>
              <a:avLst/>
              <a:gdLst>
                <a:gd name="connsiteX0" fmla="*/ 0 w 3599411"/>
                <a:gd name="connsiteY0" fmla="*/ 253960 h 727786"/>
                <a:gd name="connsiteX1" fmla="*/ 2236124 w 3599411"/>
                <a:gd name="connsiteY1" fmla="*/ 21204 h 727786"/>
                <a:gd name="connsiteX2" fmla="*/ 3599411 w 3599411"/>
                <a:gd name="connsiteY2" fmla="*/ 727786 h 727786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57280 h 963863"/>
                <a:gd name="connsiteX1" fmla="*/ 2236124 w 3699164"/>
                <a:gd name="connsiteY1" fmla="*/ 24524 h 963863"/>
                <a:gd name="connsiteX2" fmla="*/ 3699164 w 3699164"/>
                <a:gd name="connsiteY2" fmla="*/ 963863 h 963863"/>
                <a:gd name="connsiteX0" fmla="*/ 325762 w 1605576"/>
                <a:gd name="connsiteY0" fmla="*/ 86 h 1382944"/>
                <a:gd name="connsiteX1" fmla="*/ 142536 w 1605576"/>
                <a:gd name="connsiteY1" fmla="*/ 443605 h 1382944"/>
                <a:gd name="connsiteX2" fmla="*/ 1605576 w 1605576"/>
                <a:gd name="connsiteY2" fmla="*/ 1382944 h 1382944"/>
                <a:gd name="connsiteX0" fmla="*/ 0 w 1279814"/>
                <a:gd name="connsiteY0" fmla="*/ 100 h 1382958"/>
                <a:gd name="connsiteX1" fmla="*/ 740699 w 1279814"/>
                <a:gd name="connsiteY1" fmla="*/ 395994 h 1382958"/>
                <a:gd name="connsiteX2" fmla="*/ 1279814 w 1279814"/>
                <a:gd name="connsiteY2" fmla="*/ 1382958 h 1382958"/>
                <a:gd name="connsiteX0" fmla="*/ 0 w 1628461"/>
                <a:gd name="connsiteY0" fmla="*/ 100 h 1382958"/>
                <a:gd name="connsiteX1" fmla="*/ 740699 w 1628461"/>
                <a:gd name="connsiteY1" fmla="*/ 395994 h 1382958"/>
                <a:gd name="connsiteX2" fmla="*/ 1279814 w 1628461"/>
                <a:gd name="connsiteY2" fmla="*/ 1382958 h 1382958"/>
                <a:gd name="connsiteX0" fmla="*/ 0 w 1356195"/>
                <a:gd name="connsiteY0" fmla="*/ 100 h 811458"/>
                <a:gd name="connsiteX1" fmla="*/ 740699 w 1356195"/>
                <a:gd name="connsiteY1" fmla="*/ 395994 h 811458"/>
                <a:gd name="connsiteX2" fmla="*/ 889289 w 1356195"/>
                <a:gd name="connsiteY2" fmla="*/ 811458 h 811458"/>
                <a:gd name="connsiteX0" fmla="*/ 153558 w 773310"/>
                <a:gd name="connsiteY0" fmla="*/ 18 h 2106776"/>
                <a:gd name="connsiteX1" fmla="*/ 157814 w 773310"/>
                <a:gd name="connsiteY1" fmla="*/ 1691312 h 2106776"/>
                <a:gd name="connsiteX2" fmla="*/ 306404 w 773310"/>
                <a:gd name="connsiteY2" fmla="*/ 2106776 h 2106776"/>
                <a:gd name="connsiteX0" fmla="*/ 494148 w 1113900"/>
                <a:gd name="connsiteY0" fmla="*/ 0 h 2106758"/>
                <a:gd name="connsiteX1" fmla="*/ 498404 w 1113900"/>
                <a:gd name="connsiteY1" fmla="*/ 1691294 h 2106758"/>
                <a:gd name="connsiteX2" fmla="*/ 646994 w 1113900"/>
                <a:gd name="connsiteY2" fmla="*/ 2106758 h 2106758"/>
                <a:gd name="connsiteX0" fmla="*/ 494148 w 1846133"/>
                <a:gd name="connsiteY0" fmla="*/ 0 h 2840183"/>
                <a:gd name="connsiteX1" fmla="*/ 498404 w 1846133"/>
                <a:gd name="connsiteY1" fmla="*/ 1691294 h 2840183"/>
                <a:gd name="connsiteX2" fmla="*/ 1595443 w 1846133"/>
                <a:gd name="connsiteY2" fmla="*/ 2840183 h 2840183"/>
                <a:gd name="connsiteX0" fmla="*/ 319427 w 1756602"/>
                <a:gd name="connsiteY0" fmla="*/ 0 h 2840183"/>
                <a:gd name="connsiteX1" fmla="*/ 825804 w 1756602"/>
                <a:gd name="connsiteY1" fmla="*/ 1548419 h 2840183"/>
                <a:gd name="connsiteX2" fmla="*/ 1420722 w 1756602"/>
                <a:gd name="connsiteY2" fmla="*/ 2840183 h 2840183"/>
                <a:gd name="connsiteX0" fmla="*/ 319427 w 1676091"/>
                <a:gd name="connsiteY0" fmla="*/ 0 h 2840183"/>
                <a:gd name="connsiteX1" fmla="*/ 825804 w 1676091"/>
                <a:gd name="connsiteY1" fmla="*/ 1548419 h 2840183"/>
                <a:gd name="connsiteX2" fmla="*/ 1420722 w 1676091"/>
                <a:gd name="connsiteY2" fmla="*/ 2840183 h 2840183"/>
                <a:gd name="connsiteX0" fmla="*/ 232608 w 1585139"/>
                <a:gd name="connsiteY0" fmla="*/ 0 h 2840183"/>
                <a:gd name="connsiteX1" fmla="*/ 738985 w 1585139"/>
                <a:gd name="connsiteY1" fmla="*/ 1548419 h 2840183"/>
                <a:gd name="connsiteX2" fmla="*/ 1333903 w 1585139"/>
                <a:gd name="connsiteY2" fmla="*/ 2840183 h 2840183"/>
                <a:gd name="connsiteX0" fmla="*/ 321766 w 1769968"/>
                <a:gd name="connsiteY0" fmla="*/ 0 h 2840183"/>
                <a:gd name="connsiteX1" fmla="*/ 828143 w 1769968"/>
                <a:gd name="connsiteY1" fmla="*/ 1548419 h 2840183"/>
                <a:gd name="connsiteX2" fmla="*/ 1423061 w 1769968"/>
                <a:gd name="connsiteY2" fmla="*/ 2840183 h 2840183"/>
                <a:gd name="connsiteX0" fmla="*/ 440737 w 1888939"/>
                <a:gd name="connsiteY0" fmla="*/ 119 h 2840302"/>
                <a:gd name="connsiteX1" fmla="*/ 947114 w 1888939"/>
                <a:gd name="connsiteY1" fmla="*/ 1548538 h 2840302"/>
                <a:gd name="connsiteX2" fmla="*/ 1542032 w 1888939"/>
                <a:gd name="connsiteY2" fmla="*/ 2840302 h 2840302"/>
                <a:gd name="connsiteX0" fmla="*/ 440737 w 2077023"/>
                <a:gd name="connsiteY0" fmla="*/ 119 h 2843122"/>
                <a:gd name="connsiteX1" fmla="*/ 947114 w 2077023"/>
                <a:gd name="connsiteY1" fmla="*/ 1548538 h 2843122"/>
                <a:gd name="connsiteX2" fmla="*/ 1542032 w 2077023"/>
                <a:gd name="connsiteY2" fmla="*/ 2840302 h 2843122"/>
                <a:gd name="connsiteX0" fmla="*/ 443543 w 2077154"/>
                <a:gd name="connsiteY0" fmla="*/ 119 h 2843103"/>
                <a:gd name="connsiteX1" fmla="*/ 938761 w 2077154"/>
                <a:gd name="connsiteY1" fmla="*/ 1539013 h 2843103"/>
                <a:gd name="connsiteX2" fmla="*/ 1544838 w 2077154"/>
                <a:gd name="connsiteY2" fmla="*/ 2840302 h 2843103"/>
                <a:gd name="connsiteX0" fmla="*/ 441597 w 2089290"/>
                <a:gd name="connsiteY0" fmla="*/ 127 h 2843356"/>
                <a:gd name="connsiteX1" fmla="*/ 936815 w 2089290"/>
                <a:gd name="connsiteY1" fmla="*/ 1539021 h 2843356"/>
                <a:gd name="connsiteX2" fmla="*/ 1542892 w 2089290"/>
                <a:gd name="connsiteY2" fmla="*/ 2840310 h 2843356"/>
                <a:gd name="connsiteX0" fmla="*/ 301910 w 1799448"/>
                <a:gd name="connsiteY0" fmla="*/ 188 h 2844092"/>
                <a:gd name="connsiteX1" fmla="*/ 797128 w 1799448"/>
                <a:gd name="connsiteY1" fmla="*/ 1539082 h 2844092"/>
                <a:gd name="connsiteX2" fmla="*/ 1403205 w 1799448"/>
                <a:gd name="connsiteY2" fmla="*/ 2840371 h 2844092"/>
                <a:gd name="connsiteX0" fmla="*/ 334553 w 1080732"/>
                <a:gd name="connsiteY0" fmla="*/ 167 h 2702194"/>
                <a:gd name="connsiteX1" fmla="*/ 829771 w 1080732"/>
                <a:gd name="connsiteY1" fmla="*/ 1539061 h 2702194"/>
                <a:gd name="connsiteX2" fmla="*/ 398134 w 1080732"/>
                <a:gd name="connsiteY2" fmla="*/ 2697475 h 2702194"/>
                <a:gd name="connsiteX0" fmla="*/ 334553 w 829846"/>
                <a:gd name="connsiteY0" fmla="*/ 167 h 2697475"/>
                <a:gd name="connsiteX1" fmla="*/ 829771 w 829846"/>
                <a:gd name="connsiteY1" fmla="*/ 1539061 h 2697475"/>
                <a:gd name="connsiteX2" fmla="*/ 398134 w 829846"/>
                <a:gd name="connsiteY2" fmla="*/ 2697475 h 2697475"/>
                <a:gd name="connsiteX0" fmla="*/ 336392 w 832003"/>
                <a:gd name="connsiteY0" fmla="*/ 169 h 2792727"/>
                <a:gd name="connsiteX1" fmla="*/ 831610 w 832003"/>
                <a:gd name="connsiteY1" fmla="*/ 1539063 h 2792727"/>
                <a:gd name="connsiteX2" fmla="*/ 478080 w 832003"/>
                <a:gd name="connsiteY2" fmla="*/ 2792727 h 27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2003" h="2792727">
                  <a:moveTo>
                    <a:pt x="336392" y="169"/>
                  </a:moveTo>
                  <a:cubicBezTo>
                    <a:pt x="-636505" y="-15591"/>
                    <a:pt x="807995" y="1073637"/>
                    <a:pt x="831610" y="1539063"/>
                  </a:cubicBezTo>
                  <a:cubicBezTo>
                    <a:pt x="855225" y="2004489"/>
                    <a:pt x="-194977" y="2055665"/>
                    <a:pt x="478080" y="2792727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C752894-3737-43BF-83F5-0EE98132B72A}"/>
              </a:ext>
            </a:extLst>
          </p:cNvPr>
          <p:cNvSpPr/>
          <p:nvPr/>
        </p:nvSpPr>
        <p:spPr>
          <a:xfrm>
            <a:off x="838200" y="1636991"/>
            <a:ext cx="39719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Le </a:t>
            </a:r>
            <a:r>
              <a:rPr lang="fr-CA" b="1" dirty="0"/>
              <a:t>baud</a:t>
            </a:r>
            <a:r>
              <a:rPr lang="fr-CA" dirty="0"/>
              <a:t>, définit la vitesse de communication entre la carte et l’ordinateur. Plus le baud est rapide, plus on peut envoyer de messages. Par contre, plus il y a des erreurs potentielles. Pour l’Arduino Nano, une valeur de 57 600 est un bon compromis. </a:t>
            </a:r>
            <a:r>
              <a:rPr lang="fr-CA" b="1" dirty="0"/>
              <a:t>Le plus important est que l’ordinateur et la carte utilisent la même valeur!</a:t>
            </a:r>
          </a:p>
          <a:p>
            <a:endParaRPr lang="fr-CA" dirty="0"/>
          </a:p>
          <a:p>
            <a:r>
              <a:rPr lang="fr-CA" dirty="0"/>
              <a:t>Valeurs de </a:t>
            </a:r>
            <a:r>
              <a:rPr lang="fr-CA" b="1" dirty="0"/>
              <a:t>baud</a:t>
            </a:r>
            <a:r>
              <a:rPr lang="fr-CA" dirty="0"/>
              <a:t> possibles : 300, 600, 1200, 2400, 4800, 9600, 14400, 19200, 28800, 38400, 57600, 115200 et +</a:t>
            </a:r>
          </a:p>
        </p:txBody>
      </p:sp>
    </p:spTree>
    <p:extLst>
      <p:ext uri="{BB962C8B-B14F-4D97-AF65-F5344CB8AC3E}">
        <p14:creationId xmlns:p14="http://schemas.microsoft.com/office/powerpoint/2010/main" val="985208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58" y="0"/>
            <a:ext cx="8363484" cy="6922093"/>
          </a:xfrm>
        </p:spPr>
        <p:txBody>
          <a:bodyPr/>
          <a:lstStyle/>
          <a:p>
            <a:r>
              <a:rPr lang="fr-CA" dirty="0"/>
              <a:t>DEL</a:t>
            </a:r>
          </a:p>
        </p:txBody>
      </p:sp>
    </p:spTree>
    <p:extLst>
      <p:ext uri="{BB962C8B-B14F-4D97-AF65-F5344CB8AC3E}">
        <p14:creationId xmlns:p14="http://schemas.microsoft.com/office/powerpoint/2010/main" val="1436327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90C61BCD-9778-416E-B72E-0FA4909D0A9D}"/>
              </a:ext>
            </a:extLst>
          </p:cNvPr>
          <p:cNvGrpSpPr/>
          <p:nvPr/>
        </p:nvGrpSpPr>
        <p:grpSpPr>
          <a:xfrm>
            <a:off x="733504" y="2869673"/>
            <a:ext cx="5160422" cy="3606518"/>
            <a:chOff x="4948015" y="1684182"/>
            <a:chExt cx="6650444" cy="4647865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22F914F-7FDB-4D82-89D2-58CE715A5C8C}"/>
                </a:ext>
              </a:extLst>
            </p:cNvPr>
            <p:cNvGrpSpPr/>
            <p:nvPr/>
          </p:nvGrpSpPr>
          <p:grpSpPr>
            <a:xfrm>
              <a:off x="5019693" y="1684182"/>
              <a:ext cx="6423793" cy="4647865"/>
              <a:chOff x="2712587" y="1726220"/>
              <a:chExt cx="6423793" cy="4647865"/>
            </a:xfrm>
          </p:grpSpPr>
          <p:graphicFrame>
            <p:nvGraphicFramePr>
              <p:cNvPr id="42" name="Objet 41">
                <a:extLst>
                  <a:ext uri="{FF2B5EF4-FFF2-40B4-BE49-F238E27FC236}">
                    <a16:creationId xmlns:a16="http://schemas.microsoft.com/office/drawing/2014/main" id="{4947E933-83F3-486D-AA00-4756518D54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12587" y="1726220"/>
              <a:ext cx="6423793" cy="46478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7" name="Image" r:id="rId3" imgW="8774280" imgH="6348960" progId="Photoshop.Image.21">
                      <p:embed/>
                    </p:oleObj>
                  </mc:Choice>
                  <mc:Fallback>
                    <p:oleObj name="Image" r:id="rId3" imgW="8774280" imgH="6348960" progId="Photoshop.Image.21">
                      <p:embed/>
                      <p:pic>
                        <p:nvPicPr>
                          <p:cNvPr id="42" name="Objet 41">
                            <a:extLst>
                              <a:ext uri="{FF2B5EF4-FFF2-40B4-BE49-F238E27FC236}">
                                <a16:creationId xmlns:a16="http://schemas.microsoft.com/office/drawing/2014/main" id="{4947E933-83F3-486D-AA00-4756518D54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712587" y="1726220"/>
                            <a:ext cx="6423793" cy="46478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40" name="Image 39" descr="Une image contenant équipement électronique, circuit&#10;&#10;Description générée automatiquement">
                <a:extLst>
                  <a:ext uri="{FF2B5EF4-FFF2-40B4-BE49-F238E27FC236}">
                    <a16:creationId xmlns:a16="http://schemas.microsoft.com/office/drawing/2014/main" id="{FF767AC3-3AFF-4E46-9B00-AFCF37382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3216" y="1752419"/>
                <a:ext cx="1885264" cy="451320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278F5F-D519-42BF-92A2-F35A044A5E06}"/>
                </a:ext>
              </a:extLst>
            </p:cNvPr>
            <p:cNvSpPr/>
            <p:nvPr/>
          </p:nvSpPr>
          <p:spPr>
            <a:xfrm>
              <a:off x="4948015" y="2068083"/>
              <a:ext cx="2435551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0A9569-16AA-4630-83E4-7DB5BBE523DF}"/>
                </a:ext>
              </a:extLst>
            </p:cNvPr>
            <p:cNvSpPr/>
            <p:nvPr/>
          </p:nvSpPr>
          <p:spPr>
            <a:xfrm>
              <a:off x="9162908" y="4658115"/>
              <a:ext cx="2435551" cy="118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CC3124-6644-44D7-AB7B-8C3E13F36847}"/>
                </a:ext>
              </a:extLst>
            </p:cNvPr>
            <p:cNvSpPr/>
            <p:nvPr/>
          </p:nvSpPr>
          <p:spPr>
            <a:xfrm>
              <a:off x="5498303" y="3322736"/>
              <a:ext cx="1885264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CAB6C-D674-48FB-91AA-17329F9CE6E4}"/>
                </a:ext>
              </a:extLst>
            </p:cNvPr>
            <p:cNvSpPr/>
            <p:nvPr/>
          </p:nvSpPr>
          <p:spPr>
            <a:xfrm>
              <a:off x="6431444" y="4091859"/>
              <a:ext cx="952122" cy="77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BFD92C-44B1-45A5-9B65-5D4B897A1EDB}"/>
                </a:ext>
              </a:extLst>
            </p:cNvPr>
            <p:cNvSpPr/>
            <p:nvPr/>
          </p:nvSpPr>
          <p:spPr>
            <a:xfrm>
              <a:off x="9162908" y="1927947"/>
              <a:ext cx="2435551" cy="2242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3932237" cy="1380616"/>
          </a:xfrm>
        </p:spPr>
        <p:txBody>
          <a:bodyPr>
            <a:normAutofit/>
          </a:bodyPr>
          <a:lstStyle/>
          <a:p>
            <a:r>
              <a:rPr lang="fr-CA" dirty="0"/>
              <a:t>CONNECTER ENSEMBLE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DF55562-A3A4-4E26-8F26-03DB599A695C}"/>
              </a:ext>
            </a:extLst>
          </p:cNvPr>
          <p:cNvGrpSpPr/>
          <p:nvPr/>
        </p:nvGrpSpPr>
        <p:grpSpPr>
          <a:xfrm>
            <a:off x="4765138" y="513826"/>
            <a:ext cx="2035636" cy="2854295"/>
            <a:chOff x="6535841" y="339072"/>
            <a:chExt cx="2905198" cy="4073562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7BFA1C5-A8FB-435B-A3BB-6488F9ED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5841" y="339072"/>
              <a:ext cx="2625343" cy="407356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3D38AF-9B19-48F2-8E4A-F9DA7A61EF51}"/>
                </a:ext>
              </a:extLst>
            </p:cNvPr>
            <p:cNvSpPr txBox="1"/>
            <p:nvPr/>
          </p:nvSpPr>
          <p:spPr>
            <a:xfrm>
              <a:off x="7942592" y="3973386"/>
              <a:ext cx="546101" cy="24158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5V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01F3D03-A1CE-472A-BE51-5AD881BC555C}"/>
                </a:ext>
              </a:extLst>
            </p:cNvPr>
            <p:cNvSpPr txBox="1"/>
            <p:nvPr/>
          </p:nvSpPr>
          <p:spPr>
            <a:xfrm>
              <a:off x="8719179" y="3466925"/>
              <a:ext cx="721860" cy="2415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53CDEB4-2A2F-4E7E-BECC-B06897900EE1}"/>
                </a:ext>
              </a:extLst>
            </p:cNvPr>
            <p:cNvSpPr txBox="1"/>
            <p:nvPr/>
          </p:nvSpPr>
          <p:spPr>
            <a:xfrm>
              <a:off x="8316740" y="3621777"/>
              <a:ext cx="459704" cy="24158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A1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C3E55CBE-5179-4E0C-BC23-8843D719B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63" y="4006259"/>
            <a:ext cx="996136" cy="2297212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C291546E-8A8E-4A82-8909-315CB77B14FC}"/>
              </a:ext>
            </a:extLst>
          </p:cNvPr>
          <p:cNvSpPr txBox="1"/>
          <p:nvPr/>
        </p:nvSpPr>
        <p:spPr>
          <a:xfrm>
            <a:off x="5721935" y="3997677"/>
            <a:ext cx="696392" cy="307777"/>
          </a:xfrm>
          <a:prstGeom prst="rect">
            <a:avLst/>
          </a:prstGeom>
          <a:solidFill>
            <a:srgbClr val="74C0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1400" b="1" dirty="0"/>
              <a:t>3 (D3)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FEA3DAE-AEB4-46AB-B38A-6D6EBAF4D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122" y="4029701"/>
            <a:ext cx="808987" cy="2433138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53CF93A8-6333-4021-9C97-D2D35FB9C00A}"/>
              </a:ext>
            </a:extLst>
          </p:cNvPr>
          <p:cNvSpPr txBox="1"/>
          <p:nvPr/>
        </p:nvSpPr>
        <p:spPr>
          <a:xfrm>
            <a:off x="9028271" y="3975653"/>
            <a:ext cx="662208" cy="307777"/>
          </a:xfrm>
          <a:prstGeom prst="rect">
            <a:avLst/>
          </a:prstGeom>
          <a:solidFill>
            <a:srgbClr val="74C046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sz="1400" b="1" dirty="0"/>
              <a:t>4 (D4) 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F83DEF-7EAE-404B-A8E4-12C850A7A013}"/>
              </a:ext>
            </a:extLst>
          </p:cNvPr>
          <p:cNvSpPr txBox="1"/>
          <p:nvPr/>
        </p:nvSpPr>
        <p:spPr>
          <a:xfrm flipH="1">
            <a:off x="796325" y="1956916"/>
            <a:ext cx="3772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la DEL du bouton à votre circuit.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10A053-4C70-4828-B9BA-ECC78EC85300}"/>
              </a:ext>
            </a:extLst>
          </p:cNvPr>
          <p:cNvSpPr/>
          <p:nvPr/>
        </p:nvSpPr>
        <p:spPr>
          <a:xfrm>
            <a:off x="1281869" y="2983254"/>
            <a:ext cx="1352735" cy="265697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BA976D-911E-4955-9CC0-26D51E569A69}"/>
              </a:ext>
            </a:extLst>
          </p:cNvPr>
          <p:cNvSpPr/>
          <p:nvPr/>
        </p:nvSpPr>
        <p:spPr>
          <a:xfrm>
            <a:off x="3997954" y="4640366"/>
            <a:ext cx="1352735" cy="33086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474FD1-C5A4-4229-A9FD-1AA11B897AC9}"/>
              </a:ext>
            </a:extLst>
          </p:cNvPr>
          <p:cNvSpPr/>
          <p:nvPr/>
        </p:nvSpPr>
        <p:spPr>
          <a:xfrm>
            <a:off x="4849930" y="494548"/>
            <a:ext cx="2067804" cy="2854294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5FE7-50C0-47A4-9292-B252768DC996}"/>
              </a:ext>
            </a:extLst>
          </p:cNvPr>
          <p:cNvSpPr/>
          <p:nvPr/>
        </p:nvSpPr>
        <p:spPr>
          <a:xfrm>
            <a:off x="8867292" y="3818367"/>
            <a:ext cx="2361882" cy="2564629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5" name="Image 34" descr="Une image contenant rouge, blanc&#10;&#10;Description générée automatiquement">
            <a:extLst>
              <a:ext uri="{FF2B5EF4-FFF2-40B4-BE49-F238E27FC236}">
                <a16:creationId xmlns:a16="http://schemas.microsoft.com/office/drawing/2014/main" id="{A3241C7D-F82C-4C4B-B3CB-FB55F947B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7815" y="4241993"/>
            <a:ext cx="1754822" cy="181729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6685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1D2F-21FB-4B57-8F1F-D0BFAC1FC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052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Il est possible de régler la tension présente à la plupart des broches. Cette tension peut être réglée à deux niveaux :</a:t>
            </a:r>
          </a:p>
          <a:p>
            <a:r>
              <a:rPr lang="fr-CA" dirty="0"/>
              <a:t>HIGH : règle la tension à 5V</a:t>
            </a:r>
          </a:p>
          <a:p>
            <a:r>
              <a:rPr lang="fr-CA" dirty="0"/>
              <a:t>LOW : règle la tension à 0V (GND)</a:t>
            </a:r>
          </a:p>
          <a:p>
            <a:pPr marL="0" indent="0">
              <a:buNone/>
            </a:pPr>
            <a:r>
              <a:rPr lang="fr-CA" dirty="0"/>
              <a:t>Pour régler la tension électrique présente à une broche, nous utilisons la paire de fonctions suivantes :</a:t>
            </a:r>
          </a:p>
          <a:p>
            <a:pPr marL="0" indent="0">
              <a:buNone/>
            </a:pPr>
            <a:r>
              <a:rPr lang="fr-CA" dirty="0"/>
              <a:t>1) Configurer la broche en mode sortie :</a:t>
            </a:r>
          </a:p>
          <a:p>
            <a:pPr marL="457200" indent="-457200">
              <a:buFont typeface="+mj-lt"/>
              <a:buAutoNum type="arabicPeriod"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2) Régler la tension avec l’une des commandes suivantes :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17CB7E-28ED-42B7-A032-5CD9D07F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RÉGLER UNE TENSION AVEC </a:t>
            </a:r>
            <a:r>
              <a:rPr lang="en-CA" sz="3600" dirty="0" err="1"/>
              <a:t>digitalWrite</a:t>
            </a:r>
            <a:r>
              <a:rPr lang="en-CA" sz="3600" dirty="0"/>
              <a:t>()</a:t>
            </a:r>
            <a:endParaRPr lang="fr-CA" sz="3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520F6D8-535E-4429-8AC0-C45B2001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34" y="3583671"/>
            <a:ext cx="6858957" cy="6477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3458A9-F6AD-45F5-8DD4-78BE5F0DC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34" y="4763609"/>
            <a:ext cx="7354326" cy="50489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0F75B6-59A0-4688-8BFF-85CD4EED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834" y="5455034"/>
            <a:ext cx="721143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3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5A587-273D-4A3C-859E-17AD32EA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RECEVOIR DES DONNÉES SÉRIELLES DANS </a:t>
            </a:r>
            <a:r>
              <a:rPr lang="fr-CA" sz="2400" dirty="0">
                <a:solidFill>
                  <a:schemeClr val="accent6"/>
                </a:solidFill>
              </a:rPr>
              <a:t>ARDUINO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F124CC7-682C-49A6-A8B4-E595218A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2" y="1111241"/>
            <a:ext cx="7097115" cy="3905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9ECBC2D-C9B2-4213-8668-EA4AD5A285FC}"/>
              </a:ext>
            </a:extLst>
          </p:cNvPr>
          <p:cNvSpPr/>
          <p:nvPr/>
        </p:nvSpPr>
        <p:spPr>
          <a:xfrm>
            <a:off x="838200" y="1481903"/>
            <a:ext cx="1064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Cette fonction démarre la communication avec l’ordinateur. Les valeurs de </a:t>
            </a:r>
            <a:r>
              <a:rPr lang="fr-CA" b="1" dirty="0"/>
              <a:t>baud</a:t>
            </a:r>
            <a:r>
              <a:rPr lang="fr-CA" dirty="0"/>
              <a:t> possibles : 300, 600, 1200, 2400, 4800, 9600, 14400, 19200, 28800, 38400, 57600, 115200 et +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0DD6E8-5FEA-4243-9569-9BE01B461D59}"/>
              </a:ext>
            </a:extLst>
          </p:cNvPr>
          <p:cNvSpPr/>
          <p:nvPr/>
        </p:nvSpPr>
        <p:spPr>
          <a:xfrm>
            <a:off x="4524878" y="1066800"/>
            <a:ext cx="2094115" cy="471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>
                <a:solidFill>
                  <a:schemeClr val="tx1"/>
                </a:solidFill>
              </a:rPr>
              <a:t>baud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8A71B8-65DF-4B08-B832-78DB03D591F3}"/>
              </a:ext>
            </a:extLst>
          </p:cNvPr>
          <p:cNvSpPr/>
          <p:nvPr/>
        </p:nvSpPr>
        <p:spPr>
          <a:xfrm>
            <a:off x="933453" y="3251090"/>
            <a:ext cx="1480256" cy="471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dirty="0" err="1">
                <a:solidFill>
                  <a:schemeClr val="tx1"/>
                </a:solidFill>
              </a:rPr>
              <a:t>int</a:t>
            </a:r>
            <a:r>
              <a:rPr lang="fr-CA" sz="32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5C3158-B106-4F9A-9755-3024C2CF7630}"/>
              </a:ext>
            </a:extLst>
          </p:cNvPr>
          <p:cNvSpPr/>
          <p:nvPr/>
        </p:nvSpPr>
        <p:spPr>
          <a:xfrm>
            <a:off x="933453" y="3722572"/>
            <a:ext cx="1064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Retourne une seule donnée reçue (la plus ancienne et ensuite l’efface).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AF15CA-9D19-4529-AA11-F297E226B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3" y="2273549"/>
            <a:ext cx="3656354" cy="49179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E72FCF2-F9E4-405C-B39C-E6AA1AC4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90" y="3224048"/>
            <a:ext cx="3307367" cy="52582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A1A45C1-C6ED-473E-AEED-2129ED1CEA1F}"/>
              </a:ext>
            </a:extLst>
          </p:cNvPr>
          <p:cNvSpPr/>
          <p:nvPr/>
        </p:nvSpPr>
        <p:spPr>
          <a:xfrm>
            <a:off x="838200" y="2716134"/>
            <a:ext cx="1064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 err="1"/>
              <a:t>Serial.available</a:t>
            </a:r>
            <a:r>
              <a:rPr lang="fr-CA" dirty="0"/>
              <a:t>() retourne </a:t>
            </a:r>
            <a:r>
              <a:rPr lang="fr-CA" i="1" dirty="0"/>
              <a:t>false</a:t>
            </a:r>
            <a:r>
              <a:rPr lang="fr-CA" dirty="0"/>
              <a:t> s’il n’y a pas de données ou </a:t>
            </a:r>
            <a:r>
              <a:rPr lang="fr-CA" i="1" dirty="0" err="1"/>
              <a:t>true</a:t>
            </a:r>
            <a:r>
              <a:rPr lang="fr-CA" i="1" dirty="0"/>
              <a:t> </a:t>
            </a:r>
            <a:r>
              <a:rPr lang="fr-CA" dirty="0"/>
              <a:t>s’il y en a.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DC7048-0BE0-4C1D-A9D0-28F2E87B0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560" y="4596861"/>
            <a:ext cx="6180356" cy="180609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C7FFE2-1359-40A8-B565-1EFBD0361C29}"/>
              </a:ext>
            </a:extLst>
          </p:cNvPr>
          <p:cNvSpPr/>
          <p:nvPr/>
        </p:nvSpPr>
        <p:spPr>
          <a:xfrm>
            <a:off x="933452" y="4914432"/>
            <a:ext cx="4023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dirty="0"/>
              <a:t>Nous utilisons habituellement ce block de code pour faire la lecture des données, une par une à mesure qu’elles sont reçues.</a:t>
            </a:r>
          </a:p>
        </p:txBody>
      </p:sp>
    </p:spTree>
    <p:extLst>
      <p:ext uri="{BB962C8B-B14F-4D97-AF65-F5344CB8AC3E}">
        <p14:creationId xmlns:p14="http://schemas.microsoft.com/office/powerpoint/2010/main" val="3839448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E70CBB-E150-4459-8BA7-C71CB732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27" y="2684477"/>
            <a:ext cx="5102740" cy="37359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10443512" cy="2897472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accent6"/>
                </a:solidFill>
              </a:rPr>
              <a:t>ARDUINO</a:t>
            </a:r>
            <a:r>
              <a:rPr lang="fr-CA" dirty="0"/>
              <a:t> ET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CONTRÔLER UNE DEL AVEC UN MESSAGE NUMÉRIQUE (</a:t>
            </a:r>
            <a:r>
              <a:rPr lang="fr-CA" strike="sngStrike" dirty="0"/>
              <a:t>ASCII</a:t>
            </a:r>
            <a:r>
              <a:rPr lang="fr-CA" dirty="0"/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7FD625-94B2-4580-BB23-08960866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30" y="3399875"/>
            <a:ext cx="4816257" cy="22176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2BAF69A-3465-4544-ACE7-88A64F22AE19}"/>
              </a:ext>
            </a:extLst>
          </p:cNvPr>
          <p:cNvSpPr/>
          <p:nvPr/>
        </p:nvSpPr>
        <p:spPr>
          <a:xfrm rot="10244300">
            <a:off x="3045956" y="4351799"/>
            <a:ext cx="3725695" cy="1535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95BD748-74E7-48C9-AE70-93C0B8C2F533}"/>
              </a:ext>
            </a:extLst>
          </p:cNvPr>
          <p:cNvSpPr/>
          <p:nvPr/>
        </p:nvSpPr>
        <p:spPr>
          <a:xfrm rot="10371088">
            <a:off x="3704740" y="4871027"/>
            <a:ext cx="3055656" cy="15025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1CA5DEB-3E51-421B-AC04-CC56FCBFC69D}"/>
              </a:ext>
            </a:extLst>
          </p:cNvPr>
          <p:cNvSpPr/>
          <p:nvPr/>
        </p:nvSpPr>
        <p:spPr>
          <a:xfrm rot="5400000">
            <a:off x="6499460" y="3348932"/>
            <a:ext cx="958594" cy="1601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49C3767-BFB3-457B-89B6-CF5DD34F6F7B}"/>
              </a:ext>
            </a:extLst>
          </p:cNvPr>
          <p:cNvSpPr txBox="1"/>
          <p:nvPr/>
        </p:nvSpPr>
        <p:spPr>
          <a:xfrm>
            <a:off x="6827248" y="2525314"/>
            <a:ext cx="2951953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Cliquer sur ces boîtes messages, après avoir ouvert le bon port série, pour envoyer les messages numériques 0 ou 1.</a:t>
            </a:r>
            <a:endParaRPr lang="fr-CA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052"/>
            <a:ext cx="10519161" cy="3304098"/>
          </a:xfrm>
        </p:spPr>
        <p:txBody>
          <a:bodyPr anchor="b"/>
          <a:lstStyle/>
          <a:p>
            <a:r>
              <a:rPr lang="fr-FR" dirty="0">
                <a:cs typeface="Gill Sans"/>
              </a:rPr>
              <a:t>EXERCICE </a:t>
            </a:r>
            <a:r>
              <a:rPr lang="fr-FR" sz="19900" dirty="0">
                <a:cs typeface="Gill Sans"/>
              </a:rPr>
              <a:t>H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4956" y="3298677"/>
            <a:ext cx="6401594" cy="2320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Combiner dans un seul et même code </a:t>
            </a:r>
            <a:r>
              <a:rPr lang="fr-FR" b="1" dirty="0"/>
              <a:t>Arduino</a:t>
            </a:r>
            <a:r>
              <a:rPr lang="fr-FR" dirty="0"/>
              <a:t> :</a:t>
            </a:r>
          </a:p>
          <a:p>
            <a:r>
              <a:rPr lang="fr-FR" dirty="0"/>
              <a:t>Le code pour envoyer la valeur de l’interrupteur</a:t>
            </a:r>
          </a:p>
          <a:p>
            <a:r>
              <a:rPr lang="fr-FR" dirty="0"/>
              <a:t>Le code pour envoyer la valeur du potentiomètre</a:t>
            </a:r>
          </a:p>
          <a:p>
            <a:r>
              <a:rPr lang="fr-FR" dirty="0"/>
              <a:t>La réception du contrôle de la DEL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Votre code </a:t>
            </a:r>
            <a:r>
              <a:rPr lang="fr-FR" b="1" dirty="0"/>
              <a:t>Max</a:t>
            </a:r>
            <a:r>
              <a:rPr lang="fr-FR" dirty="0"/>
              <a:t> doit pouvoir recevoir les données des capteurs et activer la DEL.</a:t>
            </a:r>
          </a:p>
        </p:txBody>
      </p:sp>
    </p:spTree>
    <p:extLst>
      <p:ext uri="{BB962C8B-B14F-4D97-AF65-F5344CB8AC3E}">
        <p14:creationId xmlns:p14="http://schemas.microsoft.com/office/powerpoint/2010/main" val="3273283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58" y="0"/>
            <a:ext cx="8363484" cy="6922093"/>
          </a:xfrm>
        </p:spPr>
        <p:txBody>
          <a:bodyPr/>
          <a:lstStyle/>
          <a:p>
            <a:r>
              <a:rPr lang="fr-CA" dirty="0"/>
              <a:t>PHOTORÉSITANCE</a:t>
            </a:r>
          </a:p>
        </p:txBody>
      </p:sp>
    </p:spTree>
    <p:extLst>
      <p:ext uri="{BB962C8B-B14F-4D97-AF65-F5344CB8AC3E}">
        <p14:creationId xmlns:p14="http://schemas.microsoft.com/office/powerpoint/2010/main" val="4252270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0BA976D-911E-4955-9CC0-26D51E569A69}"/>
              </a:ext>
            </a:extLst>
          </p:cNvPr>
          <p:cNvSpPr/>
          <p:nvPr/>
        </p:nvSpPr>
        <p:spPr>
          <a:xfrm>
            <a:off x="3997954" y="4640366"/>
            <a:ext cx="1352735" cy="33086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4A83153-4C8B-4370-9C62-070259A86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06"/>
          <a:stretch/>
        </p:blipFill>
        <p:spPr>
          <a:xfrm>
            <a:off x="884887" y="2013022"/>
            <a:ext cx="6852489" cy="148677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3E605E5-125F-4BA6-8A9B-07286AA2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91" y="3753379"/>
            <a:ext cx="3845132" cy="118078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4C740BC0-F3F7-45BB-BD42-3077EAF15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15794"/>
          <a:stretch/>
        </p:blipFill>
        <p:spPr>
          <a:xfrm>
            <a:off x="8078854" y="2792278"/>
            <a:ext cx="2897074" cy="170300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767FDF6F-4BB1-4A89-916D-9EAEBE40D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5" y="5200642"/>
            <a:ext cx="7548139" cy="1166128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25D40866-F8F7-49B4-B3B9-2F981ACC3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45647" y="876003"/>
            <a:ext cx="1105054" cy="160995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D5B08874-0F66-45D5-BA56-1021F6C12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80747" y="3684586"/>
            <a:ext cx="603421" cy="15458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4BFB6C2-62AA-478D-BBCD-B25717C3B0DA}"/>
              </a:ext>
            </a:extLst>
          </p:cNvPr>
          <p:cNvSpPr txBox="1"/>
          <p:nvPr/>
        </p:nvSpPr>
        <p:spPr>
          <a:xfrm>
            <a:off x="2664609" y="4805796"/>
            <a:ext cx="3674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Différents symboles de circuit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C952F7F-5BCE-4CDF-816A-B747388D6EEA}"/>
              </a:ext>
            </a:extLst>
          </p:cNvPr>
          <p:cNvSpPr txBox="1"/>
          <p:nvPr/>
        </p:nvSpPr>
        <p:spPr>
          <a:xfrm>
            <a:off x="7639873" y="4518398"/>
            <a:ext cx="3674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Une photo de deux photorésistances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0A7E290-7F9F-4D48-B48C-F04CE14924D5}"/>
              </a:ext>
            </a:extLst>
          </p:cNvPr>
          <p:cNvSpPr txBox="1"/>
          <p:nvPr/>
        </p:nvSpPr>
        <p:spPr>
          <a:xfrm>
            <a:off x="7632421" y="2104274"/>
            <a:ext cx="3674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Une illustration de photorésistance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6" y="594361"/>
            <a:ext cx="7809290" cy="1165077"/>
          </a:xfrm>
        </p:spPr>
        <p:txBody>
          <a:bodyPr>
            <a:normAutofit fontScale="90000"/>
          </a:bodyPr>
          <a:lstStyle/>
          <a:p>
            <a:r>
              <a:rPr lang="fr-CA" dirty="0"/>
              <a:t>PHOTORÉSISTANCE (</a:t>
            </a:r>
            <a:r>
              <a:rPr lang="fr-CA" i="1" dirty="0"/>
              <a:t>PHOTOCELL</a:t>
            </a:r>
            <a:r>
              <a:rPr lang="fr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58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0BA976D-911E-4955-9CC0-26D51E569A69}"/>
              </a:ext>
            </a:extLst>
          </p:cNvPr>
          <p:cNvSpPr/>
          <p:nvPr/>
        </p:nvSpPr>
        <p:spPr>
          <a:xfrm>
            <a:off x="3997954" y="4640366"/>
            <a:ext cx="1352735" cy="33086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6" y="594361"/>
            <a:ext cx="7809290" cy="1165077"/>
          </a:xfrm>
        </p:spPr>
        <p:txBody>
          <a:bodyPr>
            <a:normAutofit fontScale="90000"/>
          </a:bodyPr>
          <a:lstStyle/>
          <a:p>
            <a:r>
              <a:rPr lang="fr-CA" dirty="0"/>
              <a:t>SOUDURE DE LA PHOTORÉSISTANCE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8EB989-FB6B-4521-B06A-35EFADA1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7" y="2431712"/>
            <a:ext cx="3165445" cy="2374084"/>
          </a:xfrm>
          <a:prstGeom prst="rect">
            <a:avLst/>
          </a:prstGeom>
        </p:spPr>
      </p:pic>
      <p:pic>
        <p:nvPicPr>
          <p:cNvPr id="6" name="Image 5" descr="Une image contenant personne, mur, intérieur, bébé&#10;&#10;Description générée automatiquement">
            <a:extLst>
              <a:ext uri="{FF2B5EF4-FFF2-40B4-BE49-F238E27FC236}">
                <a16:creationId xmlns:a16="http://schemas.microsoft.com/office/drawing/2014/main" id="{65BEA736-B7B5-44C5-A080-54491D88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26" y="2431712"/>
            <a:ext cx="4167362" cy="23740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5820C1-50C5-4BC7-93C6-20088A5EB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38" t="10948" r="16544" b="16391"/>
          <a:stretch/>
        </p:blipFill>
        <p:spPr>
          <a:xfrm rot="5400000">
            <a:off x="8598446" y="2348297"/>
            <a:ext cx="2374084" cy="25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75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9709749" cy="1611630"/>
          </a:xfrm>
        </p:spPr>
        <p:txBody>
          <a:bodyPr>
            <a:normAutofit fontScale="90000"/>
          </a:bodyPr>
          <a:lstStyle/>
          <a:p>
            <a:r>
              <a:rPr lang="fr-CA" dirty="0"/>
              <a:t>UNE PHOTORÉSISTANCE A BESOIN D’UNE RÉSITANCE POUR CRÉER UN </a:t>
            </a:r>
            <a:r>
              <a:rPr lang="fr-CA" dirty="0">
                <a:solidFill>
                  <a:schemeClr val="accent2"/>
                </a:solidFill>
              </a:rPr>
              <a:t>DIVISEUR DE TENSION</a:t>
            </a:r>
            <a:r>
              <a:rPr lang="fr-CA" dirty="0"/>
              <a:t>!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8451E55-4225-4509-B93C-EF9AD07B7378}"/>
              </a:ext>
            </a:extLst>
          </p:cNvPr>
          <p:cNvGrpSpPr/>
          <p:nvPr/>
        </p:nvGrpSpPr>
        <p:grpSpPr>
          <a:xfrm rot="2567575">
            <a:off x="2863477" y="1802707"/>
            <a:ext cx="2365891" cy="2258315"/>
            <a:chOff x="7837081" y="1530133"/>
            <a:chExt cx="2365891" cy="225831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39F1B06-D15D-4E98-A002-6DA84AAF5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894971">
              <a:off x="8845470" y="1277685"/>
              <a:ext cx="1105054" cy="160995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6FB88269-2F1D-414E-91E0-D730B50AE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24" b="95181" l="7059" r="93529">
                          <a14:foregroundMark x1="11176" y1="91566" x2="11176" y2="91566"/>
                          <a14:foregroundMark x1="10000" y1="90361" x2="7059" y2="95783"/>
                          <a14:foregroundMark x1="84118" y1="16867" x2="89412" y2="7229"/>
                          <a14:foregroundMark x1="93529" y1="6024" x2="91765" y2="90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37081" y="2523418"/>
              <a:ext cx="1295512" cy="1265030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BA05045-F2FB-443F-9833-D00C681D1462}"/>
              </a:ext>
            </a:extLst>
          </p:cNvPr>
          <p:cNvSpPr txBox="1"/>
          <p:nvPr/>
        </p:nvSpPr>
        <p:spPr>
          <a:xfrm>
            <a:off x="2340438" y="3182114"/>
            <a:ext cx="382646" cy="1692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B545D7E-25E6-4389-B9A7-11514731AB2A}"/>
              </a:ext>
            </a:extLst>
          </p:cNvPr>
          <p:cNvSpPr txBox="1"/>
          <p:nvPr/>
        </p:nvSpPr>
        <p:spPr>
          <a:xfrm>
            <a:off x="3952717" y="3377834"/>
            <a:ext cx="322109" cy="169277"/>
          </a:xfrm>
          <a:prstGeom prst="rect">
            <a:avLst/>
          </a:prstGeom>
          <a:solidFill>
            <a:srgbClr val="FFF300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A2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5FA3C56-7136-415B-945F-922B16760411}"/>
              </a:ext>
            </a:extLst>
          </p:cNvPr>
          <p:cNvCxnSpPr>
            <a:endCxn id="17" idx="0"/>
          </p:cNvCxnSpPr>
          <p:nvPr/>
        </p:nvCxnSpPr>
        <p:spPr>
          <a:xfrm>
            <a:off x="2531761" y="2947800"/>
            <a:ext cx="0" cy="23431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BBED261-B62F-4667-841E-D1BEFEFE7F13}"/>
              </a:ext>
            </a:extLst>
          </p:cNvPr>
          <p:cNvCxnSpPr>
            <a:cxnSpLocks/>
          </p:cNvCxnSpPr>
          <p:nvPr/>
        </p:nvCxnSpPr>
        <p:spPr>
          <a:xfrm>
            <a:off x="4099295" y="2881993"/>
            <a:ext cx="0" cy="503582"/>
          </a:xfrm>
          <a:prstGeom prst="line">
            <a:avLst/>
          </a:prstGeom>
          <a:ln w="76200">
            <a:solidFill>
              <a:srgbClr val="FFF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AF48DCF-F900-4A13-9FCF-CA9B60D08D16}"/>
              </a:ext>
            </a:extLst>
          </p:cNvPr>
          <p:cNvCxnSpPr>
            <a:cxnSpLocks/>
          </p:cNvCxnSpPr>
          <p:nvPr/>
        </p:nvCxnSpPr>
        <p:spPr>
          <a:xfrm>
            <a:off x="5332187" y="2958890"/>
            <a:ext cx="0" cy="503582"/>
          </a:xfrm>
          <a:prstGeom prst="line">
            <a:avLst/>
          </a:prstGeom>
          <a:ln w="762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686B976-1747-4857-A1E0-0A6EC77C82C8}"/>
              </a:ext>
            </a:extLst>
          </p:cNvPr>
          <p:cNvSpPr txBox="1"/>
          <p:nvPr/>
        </p:nvSpPr>
        <p:spPr>
          <a:xfrm>
            <a:off x="5115522" y="3346463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3A39D7-EA4C-4052-94A9-199177666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068" y="4353957"/>
            <a:ext cx="3276884" cy="16003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763254-A0A7-46A3-B6C3-ABBDBF8E4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957" y="2205991"/>
            <a:ext cx="2419294" cy="377977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1784194-45D9-413B-B260-3EA5C1130480}"/>
              </a:ext>
            </a:extLst>
          </p:cNvPr>
          <p:cNvSpPr txBox="1"/>
          <p:nvPr/>
        </p:nvSpPr>
        <p:spPr>
          <a:xfrm>
            <a:off x="2531761" y="3876911"/>
            <a:ext cx="460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Les 3 schémas représentent la même chose!</a:t>
            </a:r>
          </a:p>
        </p:txBody>
      </p:sp>
    </p:spTree>
    <p:extLst>
      <p:ext uri="{BB962C8B-B14F-4D97-AF65-F5344CB8AC3E}">
        <p14:creationId xmlns:p14="http://schemas.microsoft.com/office/powerpoint/2010/main" val="166251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</a:t>
            </a:r>
            <a:r>
              <a:rPr lang="en-CA" sz="3200" i="1" dirty="0" err="1"/>
              <a:t>itoa</a:t>
            </a:r>
            <a:r>
              <a:rPr lang="en-CA" sz="3200" dirty="0"/>
              <a:t> CONVERSION DES ENTRIERS EN ASCII</a:t>
            </a:r>
            <a:endParaRPr lang="fr-CA" sz="3200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8F2AB7C-FFB6-48A1-83BA-15D11C8F2AE2}"/>
              </a:ext>
            </a:extLst>
          </p:cNvPr>
          <p:cNvCxnSpPr>
            <a:cxnSpLocks/>
          </p:cNvCxnSpPr>
          <p:nvPr/>
        </p:nvCxnSpPr>
        <p:spPr>
          <a:xfrm>
            <a:off x="3121004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A648123-4E19-4019-A7C0-3542202DBB27}"/>
              </a:ext>
            </a:extLst>
          </p:cNvPr>
          <p:cNvCxnSpPr>
            <a:cxnSpLocks/>
          </p:cNvCxnSpPr>
          <p:nvPr/>
        </p:nvCxnSpPr>
        <p:spPr>
          <a:xfrm>
            <a:off x="4161171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D0D9AF0-D42E-4834-9FA5-8307DCA3677F}"/>
              </a:ext>
            </a:extLst>
          </p:cNvPr>
          <p:cNvCxnSpPr>
            <a:cxnSpLocks/>
          </p:cNvCxnSpPr>
          <p:nvPr/>
        </p:nvCxnSpPr>
        <p:spPr>
          <a:xfrm>
            <a:off x="4917252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6DBE1DEE-1DA4-4DAC-9028-15E5F1D6B16C}"/>
              </a:ext>
            </a:extLst>
          </p:cNvPr>
          <p:cNvCxnSpPr>
            <a:cxnSpLocks/>
          </p:cNvCxnSpPr>
          <p:nvPr/>
        </p:nvCxnSpPr>
        <p:spPr>
          <a:xfrm>
            <a:off x="5522413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7B584E1-3752-4770-A617-9D2032B13870}"/>
              </a:ext>
            </a:extLst>
          </p:cNvPr>
          <p:cNvCxnSpPr>
            <a:cxnSpLocks/>
          </p:cNvCxnSpPr>
          <p:nvPr/>
        </p:nvCxnSpPr>
        <p:spPr>
          <a:xfrm>
            <a:off x="6155587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7872A72-7158-4DC7-A1BB-47D1CDAB869C}"/>
              </a:ext>
            </a:extLst>
          </p:cNvPr>
          <p:cNvCxnSpPr>
            <a:cxnSpLocks/>
          </p:cNvCxnSpPr>
          <p:nvPr/>
        </p:nvCxnSpPr>
        <p:spPr>
          <a:xfrm>
            <a:off x="6763408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A2FFB2A-F383-4D69-A456-6DB49AAF2463}"/>
              </a:ext>
            </a:extLst>
          </p:cNvPr>
          <p:cNvCxnSpPr>
            <a:cxnSpLocks/>
          </p:cNvCxnSpPr>
          <p:nvPr/>
        </p:nvCxnSpPr>
        <p:spPr>
          <a:xfrm>
            <a:off x="7371229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949E8E6D-FED8-4EB8-BB1F-99444C14EBDB}"/>
              </a:ext>
            </a:extLst>
          </p:cNvPr>
          <p:cNvGrpSpPr/>
          <p:nvPr/>
        </p:nvGrpSpPr>
        <p:grpSpPr>
          <a:xfrm>
            <a:off x="7411222" y="1834860"/>
            <a:ext cx="4416886" cy="3016641"/>
            <a:chOff x="4435530" y="1406423"/>
            <a:chExt cx="7304696" cy="4986790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FAFFB642-3DAE-40EA-A03B-8A371F292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5530" y="1406423"/>
              <a:ext cx="7304696" cy="4986790"/>
            </a:xfrm>
            <a:prstGeom prst="rect">
              <a:avLst/>
            </a:prstGeom>
          </p:spPr>
        </p:pic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E1A68DC6-5694-4E4A-8D29-2B578286F3A8}"/>
                </a:ext>
              </a:extLst>
            </p:cNvPr>
            <p:cNvSpPr/>
            <p:nvPr/>
          </p:nvSpPr>
          <p:spPr>
            <a:xfrm>
              <a:off x="9448800" y="2126393"/>
              <a:ext cx="1157689" cy="811458"/>
            </a:xfrm>
            <a:custGeom>
              <a:avLst/>
              <a:gdLst>
                <a:gd name="connsiteX0" fmla="*/ 0 w 3599411"/>
                <a:gd name="connsiteY0" fmla="*/ 253960 h 727786"/>
                <a:gd name="connsiteX1" fmla="*/ 2236124 w 3599411"/>
                <a:gd name="connsiteY1" fmla="*/ 21204 h 727786"/>
                <a:gd name="connsiteX2" fmla="*/ 3599411 w 3599411"/>
                <a:gd name="connsiteY2" fmla="*/ 727786 h 727786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57280 h 963863"/>
                <a:gd name="connsiteX1" fmla="*/ 2236124 w 3699164"/>
                <a:gd name="connsiteY1" fmla="*/ 24524 h 963863"/>
                <a:gd name="connsiteX2" fmla="*/ 3699164 w 3699164"/>
                <a:gd name="connsiteY2" fmla="*/ 963863 h 963863"/>
                <a:gd name="connsiteX0" fmla="*/ 325762 w 1605576"/>
                <a:gd name="connsiteY0" fmla="*/ 86 h 1382944"/>
                <a:gd name="connsiteX1" fmla="*/ 142536 w 1605576"/>
                <a:gd name="connsiteY1" fmla="*/ 443605 h 1382944"/>
                <a:gd name="connsiteX2" fmla="*/ 1605576 w 1605576"/>
                <a:gd name="connsiteY2" fmla="*/ 1382944 h 1382944"/>
                <a:gd name="connsiteX0" fmla="*/ 0 w 1279814"/>
                <a:gd name="connsiteY0" fmla="*/ 100 h 1382958"/>
                <a:gd name="connsiteX1" fmla="*/ 740699 w 1279814"/>
                <a:gd name="connsiteY1" fmla="*/ 395994 h 1382958"/>
                <a:gd name="connsiteX2" fmla="*/ 1279814 w 1279814"/>
                <a:gd name="connsiteY2" fmla="*/ 1382958 h 1382958"/>
                <a:gd name="connsiteX0" fmla="*/ 0 w 1628461"/>
                <a:gd name="connsiteY0" fmla="*/ 100 h 1382958"/>
                <a:gd name="connsiteX1" fmla="*/ 740699 w 1628461"/>
                <a:gd name="connsiteY1" fmla="*/ 395994 h 1382958"/>
                <a:gd name="connsiteX2" fmla="*/ 1279814 w 1628461"/>
                <a:gd name="connsiteY2" fmla="*/ 1382958 h 1382958"/>
                <a:gd name="connsiteX0" fmla="*/ 0 w 1356195"/>
                <a:gd name="connsiteY0" fmla="*/ 100 h 811458"/>
                <a:gd name="connsiteX1" fmla="*/ 740699 w 1356195"/>
                <a:gd name="connsiteY1" fmla="*/ 395994 h 811458"/>
                <a:gd name="connsiteX2" fmla="*/ 889289 w 1356195"/>
                <a:gd name="connsiteY2" fmla="*/ 811458 h 81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6195" h="811458">
                  <a:moveTo>
                    <a:pt x="0" y="100"/>
                  </a:moveTo>
                  <a:cubicBezTo>
                    <a:pt x="834736" y="-6135"/>
                    <a:pt x="124172" y="278230"/>
                    <a:pt x="740699" y="395994"/>
                  </a:cubicBezTo>
                  <a:cubicBezTo>
                    <a:pt x="1357226" y="513758"/>
                    <a:pt x="1677959" y="703046"/>
                    <a:pt x="889289" y="811458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FA87D3EE-6BF5-4046-9D05-2C889011B416}"/>
                </a:ext>
              </a:extLst>
            </p:cNvPr>
            <p:cNvSpPr/>
            <p:nvPr/>
          </p:nvSpPr>
          <p:spPr>
            <a:xfrm>
              <a:off x="8210550" y="1838325"/>
              <a:ext cx="1238250" cy="581025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A6C69607-5541-4B86-B7E5-3226E55B15B6}"/>
                </a:ext>
              </a:extLst>
            </p:cNvPr>
            <p:cNvSpPr/>
            <p:nvPr/>
          </p:nvSpPr>
          <p:spPr>
            <a:xfrm>
              <a:off x="9782175" y="5810704"/>
              <a:ext cx="1157689" cy="504372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96599A70-FB03-47A5-AC41-E40B27D73AFC}"/>
                </a:ext>
              </a:extLst>
            </p:cNvPr>
            <p:cNvSpPr/>
            <p:nvPr/>
          </p:nvSpPr>
          <p:spPr>
            <a:xfrm>
              <a:off x="9647420" y="2963590"/>
              <a:ext cx="710223" cy="2792727"/>
            </a:xfrm>
            <a:custGeom>
              <a:avLst/>
              <a:gdLst>
                <a:gd name="connsiteX0" fmla="*/ 0 w 3599411"/>
                <a:gd name="connsiteY0" fmla="*/ 253960 h 727786"/>
                <a:gd name="connsiteX1" fmla="*/ 2236124 w 3599411"/>
                <a:gd name="connsiteY1" fmla="*/ 21204 h 727786"/>
                <a:gd name="connsiteX2" fmla="*/ 3599411 w 3599411"/>
                <a:gd name="connsiteY2" fmla="*/ 727786 h 727786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68879 h 975462"/>
                <a:gd name="connsiteX1" fmla="*/ 2236124 w 3699164"/>
                <a:gd name="connsiteY1" fmla="*/ 36123 h 975462"/>
                <a:gd name="connsiteX2" fmla="*/ 3699164 w 3699164"/>
                <a:gd name="connsiteY2" fmla="*/ 975462 h 975462"/>
                <a:gd name="connsiteX0" fmla="*/ 0 w 3699164"/>
                <a:gd name="connsiteY0" fmla="*/ 257280 h 963863"/>
                <a:gd name="connsiteX1" fmla="*/ 2236124 w 3699164"/>
                <a:gd name="connsiteY1" fmla="*/ 24524 h 963863"/>
                <a:gd name="connsiteX2" fmla="*/ 3699164 w 3699164"/>
                <a:gd name="connsiteY2" fmla="*/ 963863 h 963863"/>
                <a:gd name="connsiteX0" fmla="*/ 325762 w 1605576"/>
                <a:gd name="connsiteY0" fmla="*/ 86 h 1382944"/>
                <a:gd name="connsiteX1" fmla="*/ 142536 w 1605576"/>
                <a:gd name="connsiteY1" fmla="*/ 443605 h 1382944"/>
                <a:gd name="connsiteX2" fmla="*/ 1605576 w 1605576"/>
                <a:gd name="connsiteY2" fmla="*/ 1382944 h 1382944"/>
                <a:gd name="connsiteX0" fmla="*/ 0 w 1279814"/>
                <a:gd name="connsiteY0" fmla="*/ 100 h 1382958"/>
                <a:gd name="connsiteX1" fmla="*/ 740699 w 1279814"/>
                <a:gd name="connsiteY1" fmla="*/ 395994 h 1382958"/>
                <a:gd name="connsiteX2" fmla="*/ 1279814 w 1279814"/>
                <a:gd name="connsiteY2" fmla="*/ 1382958 h 1382958"/>
                <a:gd name="connsiteX0" fmla="*/ 0 w 1628461"/>
                <a:gd name="connsiteY0" fmla="*/ 100 h 1382958"/>
                <a:gd name="connsiteX1" fmla="*/ 740699 w 1628461"/>
                <a:gd name="connsiteY1" fmla="*/ 395994 h 1382958"/>
                <a:gd name="connsiteX2" fmla="*/ 1279814 w 1628461"/>
                <a:gd name="connsiteY2" fmla="*/ 1382958 h 1382958"/>
                <a:gd name="connsiteX0" fmla="*/ 0 w 1356195"/>
                <a:gd name="connsiteY0" fmla="*/ 100 h 811458"/>
                <a:gd name="connsiteX1" fmla="*/ 740699 w 1356195"/>
                <a:gd name="connsiteY1" fmla="*/ 395994 h 811458"/>
                <a:gd name="connsiteX2" fmla="*/ 889289 w 1356195"/>
                <a:gd name="connsiteY2" fmla="*/ 811458 h 811458"/>
                <a:gd name="connsiteX0" fmla="*/ 153558 w 773310"/>
                <a:gd name="connsiteY0" fmla="*/ 18 h 2106776"/>
                <a:gd name="connsiteX1" fmla="*/ 157814 w 773310"/>
                <a:gd name="connsiteY1" fmla="*/ 1691312 h 2106776"/>
                <a:gd name="connsiteX2" fmla="*/ 306404 w 773310"/>
                <a:gd name="connsiteY2" fmla="*/ 2106776 h 2106776"/>
                <a:gd name="connsiteX0" fmla="*/ 494148 w 1113900"/>
                <a:gd name="connsiteY0" fmla="*/ 0 h 2106758"/>
                <a:gd name="connsiteX1" fmla="*/ 498404 w 1113900"/>
                <a:gd name="connsiteY1" fmla="*/ 1691294 h 2106758"/>
                <a:gd name="connsiteX2" fmla="*/ 646994 w 1113900"/>
                <a:gd name="connsiteY2" fmla="*/ 2106758 h 2106758"/>
                <a:gd name="connsiteX0" fmla="*/ 494148 w 1846133"/>
                <a:gd name="connsiteY0" fmla="*/ 0 h 2840183"/>
                <a:gd name="connsiteX1" fmla="*/ 498404 w 1846133"/>
                <a:gd name="connsiteY1" fmla="*/ 1691294 h 2840183"/>
                <a:gd name="connsiteX2" fmla="*/ 1595443 w 1846133"/>
                <a:gd name="connsiteY2" fmla="*/ 2840183 h 2840183"/>
                <a:gd name="connsiteX0" fmla="*/ 319427 w 1756602"/>
                <a:gd name="connsiteY0" fmla="*/ 0 h 2840183"/>
                <a:gd name="connsiteX1" fmla="*/ 825804 w 1756602"/>
                <a:gd name="connsiteY1" fmla="*/ 1548419 h 2840183"/>
                <a:gd name="connsiteX2" fmla="*/ 1420722 w 1756602"/>
                <a:gd name="connsiteY2" fmla="*/ 2840183 h 2840183"/>
                <a:gd name="connsiteX0" fmla="*/ 319427 w 1676091"/>
                <a:gd name="connsiteY0" fmla="*/ 0 h 2840183"/>
                <a:gd name="connsiteX1" fmla="*/ 825804 w 1676091"/>
                <a:gd name="connsiteY1" fmla="*/ 1548419 h 2840183"/>
                <a:gd name="connsiteX2" fmla="*/ 1420722 w 1676091"/>
                <a:gd name="connsiteY2" fmla="*/ 2840183 h 2840183"/>
                <a:gd name="connsiteX0" fmla="*/ 232608 w 1585139"/>
                <a:gd name="connsiteY0" fmla="*/ 0 h 2840183"/>
                <a:gd name="connsiteX1" fmla="*/ 738985 w 1585139"/>
                <a:gd name="connsiteY1" fmla="*/ 1548419 h 2840183"/>
                <a:gd name="connsiteX2" fmla="*/ 1333903 w 1585139"/>
                <a:gd name="connsiteY2" fmla="*/ 2840183 h 2840183"/>
                <a:gd name="connsiteX0" fmla="*/ 321766 w 1769968"/>
                <a:gd name="connsiteY0" fmla="*/ 0 h 2840183"/>
                <a:gd name="connsiteX1" fmla="*/ 828143 w 1769968"/>
                <a:gd name="connsiteY1" fmla="*/ 1548419 h 2840183"/>
                <a:gd name="connsiteX2" fmla="*/ 1423061 w 1769968"/>
                <a:gd name="connsiteY2" fmla="*/ 2840183 h 2840183"/>
                <a:gd name="connsiteX0" fmla="*/ 440737 w 1888939"/>
                <a:gd name="connsiteY0" fmla="*/ 119 h 2840302"/>
                <a:gd name="connsiteX1" fmla="*/ 947114 w 1888939"/>
                <a:gd name="connsiteY1" fmla="*/ 1548538 h 2840302"/>
                <a:gd name="connsiteX2" fmla="*/ 1542032 w 1888939"/>
                <a:gd name="connsiteY2" fmla="*/ 2840302 h 2840302"/>
                <a:gd name="connsiteX0" fmla="*/ 440737 w 2077023"/>
                <a:gd name="connsiteY0" fmla="*/ 119 h 2843122"/>
                <a:gd name="connsiteX1" fmla="*/ 947114 w 2077023"/>
                <a:gd name="connsiteY1" fmla="*/ 1548538 h 2843122"/>
                <a:gd name="connsiteX2" fmla="*/ 1542032 w 2077023"/>
                <a:gd name="connsiteY2" fmla="*/ 2840302 h 2843122"/>
                <a:gd name="connsiteX0" fmla="*/ 443543 w 2077154"/>
                <a:gd name="connsiteY0" fmla="*/ 119 h 2843103"/>
                <a:gd name="connsiteX1" fmla="*/ 938761 w 2077154"/>
                <a:gd name="connsiteY1" fmla="*/ 1539013 h 2843103"/>
                <a:gd name="connsiteX2" fmla="*/ 1544838 w 2077154"/>
                <a:gd name="connsiteY2" fmla="*/ 2840302 h 2843103"/>
                <a:gd name="connsiteX0" fmla="*/ 441597 w 2089290"/>
                <a:gd name="connsiteY0" fmla="*/ 127 h 2843356"/>
                <a:gd name="connsiteX1" fmla="*/ 936815 w 2089290"/>
                <a:gd name="connsiteY1" fmla="*/ 1539021 h 2843356"/>
                <a:gd name="connsiteX2" fmla="*/ 1542892 w 2089290"/>
                <a:gd name="connsiteY2" fmla="*/ 2840310 h 2843356"/>
                <a:gd name="connsiteX0" fmla="*/ 301910 w 1799448"/>
                <a:gd name="connsiteY0" fmla="*/ 188 h 2844092"/>
                <a:gd name="connsiteX1" fmla="*/ 797128 w 1799448"/>
                <a:gd name="connsiteY1" fmla="*/ 1539082 h 2844092"/>
                <a:gd name="connsiteX2" fmla="*/ 1403205 w 1799448"/>
                <a:gd name="connsiteY2" fmla="*/ 2840371 h 2844092"/>
                <a:gd name="connsiteX0" fmla="*/ 334553 w 1080732"/>
                <a:gd name="connsiteY0" fmla="*/ 167 h 2702194"/>
                <a:gd name="connsiteX1" fmla="*/ 829771 w 1080732"/>
                <a:gd name="connsiteY1" fmla="*/ 1539061 h 2702194"/>
                <a:gd name="connsiteX2" fmla="*/ 398134 w 1080732"/>
                <a:gd name="connsiteY2" fmla="*/ 2697475 h 2702194"/>
                <a:gd name="connsiteX0" fmla="*/ 334553 w 829846"/>
                <a:gd name="connsiteY0" fmla="*/ 167 h 2697475"/>
                <a:gd name="connsiteX1" fmla="*/ 829771 w 829846"/>
                <a:gd name="connsiteY1" fmla="*/ 1539061 h 2697475"/>
                <a:gd name="connsiteX2" fmla="*/ 398134 w 829846"/>
                <a:gd name="connsiteY2" fmla="*/ 2697475 h 2697475"/>
                <a:gd name="connsiteX0" fmla="*/ 336392 w 832003"/>
                <a:gd name="connsiteY0" fmla="*/ 169 h 2792727"/>
                <a:gd name="connsiteX1" fmla="*/ 831610 w 832003"/>
                <a:gd name="connsiteY1" fmla="*/ 1539063 h 2792727"/>
                <a:gd name="connsiteX2" fmla="*/ 478080 w 832003"/>
                <a:gd name="connsiteY2" fmla="*/ 2792727 h 27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2003" h="2792727">
                  <a:moveTo>
                    <a:pt x="336392" y="169"/>
                  </a:moveTo>
                  <a:cubicBezTo>
                    <a:pt x="-636505" y="-15591"/>
                    <a:pt x="807995" y="1073637"/>
                    <a:pt x="831610" y="1539063"/>
                  </a:cubicBezTo>
                  <a:cubicBezTo>
                    <a:pt x="855225" y="2004489"/>
                    <a:pt x="-194977" y="2055665"/>
                    <a:pt x="478080" y="2792727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65E4F9-9F6D-4B3D-94F3-CB5651BC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1" y="2051487"/>
            <a:ext cx="6577391" cy="30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10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6050775" cy="692043"/>
          </a:xfrm>
        </p:spPr>
        <p:txBody>
          <a:bodyPr>
            <a:normAutofit/>
          </a:bodyPr>
          <a:lstStyle/>
          <a:p>
            <a:r>
              <a:rPr lang="fr-CA" sz="3600" dirty="0"/>
              <a:t>CONNECTER ENSEMBLE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F83DEF-7EAE-404B-A8E4-12C850A7A013}"/>
              </a:ext>
            </a:extLst>
          </p:cNvPr>
          <p:cNvSpPr txBox="1"/>
          <p:nvPr/>
        </p:nvSpPr>
        <p:spPr>
          <a:xfrm flipH="1">
            <a:off x="867992" y="1327501"/>
            <a:ext cx="602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la photorésistance et sa résistance!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10A053-4C70-4828-B9BA-ECC78EC85300}"/>
              </a:ext>
            </a:extLst>
          </p:cNvPr>
          <p:cNvSpPr/>
          <p:nvPr/>
        </p:nvSpPr>
        <p:spPr>
          <a:xfrm>
            <a:off x="1238945" y="3034919"/>
            <a:ext cx="1352735" cy="1116646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222C5F2-3CA7-41B0-A32F-9BE01B65C90F}"/>
              </a:ext>
            </a:extLst>
          </p:cNvPr>
          <p:cNvGrpSpPr/>
          <p:nvPr/>
        </p:nvGrpSpPr>
        <p:grpSpPr>
          <a:xfrm>
            <a:off x="4890631" y="4040594"/>
            <a:ext cx="1790493" cy="2512605"/>
            <a:chOff x="4756365" y="513826"/>
            <a:chExt cx="2067804" cy="2901756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DF55562-A3A4-4E26-8F26-03DB599A695C}"/>
                </a:ext>
              </a:extLst>
            </p:cNvPr>
            <p:cNvGrpSpPr/>
            <p:nvPr/>
          </p:nvGrpSpPr>
          <p:grpSpPr>
            <a:xfrm>
              <a:off x="4765138" y="513826"/>
              <a:ext cx="2035636" cy="2854295"/>
              <a:chOff x="6535841" y="339072"/>
              <a:chExt cx="2905198" cy="4073562"/>
            </a:xfrm>
          </p:grpSpPr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A7BFA1C5-A8FB-435B-A3BB-6488F9ED7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5841" y="339072"/>
                <a:ext cx="2625343" cy="4073562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73D38AF-9B19-48F2-8E4A-F9DA7A61EF51}"/>
                  </a:ext>
                </a:extLst>
              </p:cNvPr>
              <p:cNvSpPr txBox="1"/>
              <p:nvPr/>
            </p:nvSpPr>
            <p:spPr>
              <a:xfrm>
                <a:off x="7942592" y="3973386"/>
                <a:ext cx="546101" cy="241587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CA" sz="1100" b="1" dirty="0"/>
                  <a:t>5V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101F3D03-A1CE-472A-BE51-5AD881BC555C}"/>
                  </a:ext>
                </a:extLst>
              </p:cNvPr>
              <p:cNvSpPr txBox="1"/>
              <p:nvPr/>
            </p:nvSpPr>
            <p:spPr>
              <a:xfrm>
                <a:off x="8719179" y="3466925"/>
                <a:ext cx="721860" cy="24158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CA" sz="1100" b="1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453CDEB4-2A2F-4E7E-BECC-B06897900EE1}"/>
                  </a:ext>
                </a:extLst>
              </p:cNvPr>
              <p:cNvSpPr txBox="1"/>
              <p:nvPr/>
            </p:nvSpPr>
            <p:spPr>
              <a:xfrm>
                <a:off x="8316740" y="3621777"/>
                <a:ext cx="459704" cy="24158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CA" sz="1100" b="1" dirty="0"/>
                  <a:t>A1</a:t>
                </a: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474FD1-C5A4-4229-A9FD-1AA11B897AC9}"/>
                </a:ext>
              </a:extLst>
            </p:cNvPr>
            <p:cNvSpPr/>
            <p:nvPr/>
          </p:nvSpPr>
          <p:spPr>
            <a:xfrm>
              <a:off x="4756365" y="561288"/>
              <a:ext cx="2067804" cy="2854294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5EB5704D-511D-4F21-97DD-C8FC9498E4B9}"/>
              </a:ext>
            </a:extLst>
          </p:cNvPr>
          <p:cNvGrpSpPr/>
          <p:nvPr/>
        </p:nvGrpSpPr>
        <p:grpSpPr>
          <a:xfrm>
            <a:off x="6917734" y="3884754"/>
            <a:ext cx="4984551" cy="2973246"/>
            <a:chOff x="5684910" y="3884754"/>
            <a:chExt cx="4984551" cy="297324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3E55CBE-5179-4E0C-BC23-8843D719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663" y="4006259"/>
              <a:ext cx="996136" cy="229721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291546E-8A8E-4A82-8909-315CB77B14FC}"/>
                </a:ext>
              </a:extLst>
            </p:cNvPr>
            <p:cNvSpPr txBox="1"/>
            <p:nvPr/>
          </p:nvSpPr>
          <p:spPr>
            <a:xfrm>
              <a:off x="5721935" y="3997677"/>
              <a:ext cx="696392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/>
                <a:t>3 (D3)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FEA3DAE-AEB4-46AB-B38A-6D6EBAF4D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2122" y="4029701"/>
              <a:ext cx="808987" cy="2433138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3CF93A8-6333-4021-9C97-D2D35FB9C00A}"/>
                </a:ext>
              </a:extLst>
            </p:cNvPr>
            <p:cNvSpPr txBox="1"/>
            <p:nvPr/>
          </p:nvSpPr>
          <p:spPr>
            <a:xfrm>
              <a:off x="9028271" y="3975653"/>
              <a:ext cx="662208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1400" b="1" dirty="0"/>
                <a:t>4 (D4) </a:t>
              </a:r>
            </a:p>
          </p:txBody>
        </p:sp>
        <p:pic>
          <p:nvPicPr>
            <p:cNvPr id="35" name="Image 34" descr="Une image contenant rouge, blanc&#10;&#10;Description générée automatiquement">
              <a:extLst>
                <a:ext uri="{FF2B5EF4-FFF2-40B4-BE49-F238E27FC236}">
                  <a16:creationId xmlns:a16="http://schemas.microsoft.com/office/drawing/2014/main" id="{A3241C7D-F82C-4C4B-B3CB-FB55F947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7815" y="4241993"/>
              <a:ext cx="1754822" cy="1817291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E5802E9-BF7F-4CE4-B32D-B972156592D0}"/>
                </a:ext>
              </a:extLst>
            </p:cNvPr>
            <p:cNvSpPr/>
            <p:nvPr/>
          </p:nvSpPr>
          <p:spPr>
            <a:xfrm>
              <a:off x="5684910" y="3884754"/>
              <a:ext cx="4984551" cy="2973246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1128C513-F7BF-4F70-93BF-D7E16DBE8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07" y="2983254"/>
            <a:ext cx="3077536" cy="33870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2FA3FD6-B1F9-43BD-B8A2-F938E34A5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167" y="1821563"/>
            <a:ext cx="4145957" cy="20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6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6050775" cy="692043"/>
          </a:xfrm>
        </p:spPr>
        <p:txBody>
          <a:bodyPr>
            <a:normAutofit/>
          </a:bodyPr>
          <a:lstStyle/>
          <a:p>
            <a:r>
              <a:rPr lang="fr-CA" sz="3600" dirty="0"/>
              <a:t>CONNECTER ENSEMBLE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F83DEF-7EAE-404B-A8E4-12C850A7A013}"/>
              </a:ext>
            </a:extLst>
          </p:cNvPr>
          <p:cNvSpPr txBox="1"/>
          <p:nvPr/>
        </p:nvSpPr>
        <p:spPr>
          <a:xfrm flipH="1">
            <a:off x="867992" y="1327501"/>
            <a:ext cx="602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la photorésistance et sa résistance!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10A053-4C70-4828-B9BA-ECC78EC85300}"/>
              </a:ext>
            </a:extLst>
          </p:cNvPr>
          <p:cNvSpPr/>
          <p:nvPr/>
        </p:nvSpPr>
        <p:spPr>
          <a:xfrm>
            <a:off x="1238945" y="3034919"/>
            <a:ext cx="1352735" cy="1116646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DF55562-A3A4-4E26-8F26-03DB599A695C}"/>
              </a:ext>
            </a:extLst>
          </p:cNvPr>
          <p:cNvGrpSpPr/>
          <p:nvPr/>
        </p:nvGrpSpPr>
        <p:grpSpPr>
          <a:xfrm>
            <a:off x="4898227" y="4040594"/>
            <a:ext cx="1762639" cy="2471509"/>
            <a:chOff x="6535841" y="339072"/>
            <a:chExt cx="2905198" cy="4073562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7BFA1C5-A8FB-435B-A3BB-6488F9ED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5841" y="339072"/>
              <a:ext cx="2625343" cy="407356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3D38AF-9B19-48F2-8E4A-F9DA7A61EF51}"/>
                </a:ext>
              </a:extLst>
            </p:cNvPr>
            <p:cNvSpPr txBox="1"/>
            <p:nvPr/>
          </p:nvSpPr>
          <p:spPr>
            <a:xfrm>
              <a:off x="7942592" y="3973386"/>
              <a:ext cx="546101" cy="24158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5V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01F3D03-A1CE-472A-BE51-5AD881BC555C}"/>
                </a:ext>
              </a:extLst>
            </p:cNvPr>
            <p:cNvSpPr txBox="1"/>
            <p:nvPr/>
          </p:nvSpPr>
          <p:spPr>
            <a:xfrm>
              <a:off x="8719179" y="3466925"/>
              <a:ext cx="721860" cy="2415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53CDEB4-2A2F-4E7E-BECC-B06897900EE1}"/>
                </a:ext>
              </a:extLst>
            </p:cNvPr>
            <p:cNvSpPr txBox="1"/>
            <p:nvPr/>
          </p:nvSpPr>
          <p:spPr>
            <a:xfrm>
              <a:off x="8316740" y="3621777"/>
              <a:ext cx="459704" cy="24158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A1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5EB5704D-511D-4F21-97DD-C8FC9498E4B9}"/>
              </a:ext>
            </a:extLst>
          </p:cNvPr>
          <p:cNvGrpSpPr/>
          <p:nvPr/>
        </p:nvGrpSpPr>
        <p:grpSpPr>
          <a:xfrm>
            <a:off x="6954759" y="3975653"/>
            <a:ext cx="4749174" cy="2487186"/>
            <a:chOff x="5721935" y="3975653"/>
            <a:chExt cx="4749174" cy="248718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3E55CBE-5179-4E0C-BC23-8843D719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663" y="4006259"/>
              <a:ext cx="996136" cy="229721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291546E-8A8E-4A82-8909-315CB77B14FC}"/>
                </a:ext>
              </a:extLst>
            </p:cNvPr>
            <p:cNvSpPr txBox="1"/>
            <p:nvPr/>
          </p:nvSpPr>
          <p:spPr>
            <a:xfrm>
              <a:off x="5721935" y="3997677"/>
              <a:ext cx="696392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/>
                <a:t>3 (D3)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FEA3DAE-AEB4-46AB-B38A-6D6EBAF4D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2122" y="4029701"/>
              <a:ext cx="808987" cy="2433138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3CF93A8-6333-4021-9C97-D2D35FB9C00A}"/>
                </a:ext>
              </a:extLst>
            </p:cNvPr>
            <p:cNvSpPr txBox="1"/>
            <p:nvPr/>
          </p:nvSpPr>
          <p:spPr>
            <a:xfrm>
              <a:off x="9028271" y="3975653"/>
              <a:ext cx="662208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1400" b="1" dirty="0"/>
                <a:t>4 (D4) </a:t>
              </a:r>
            </a:p>
          </p:txBody>
        </p:sp>
        <p:pic>
          <p:nvPicPr>
            <p:cNvPr id="35" name="Image 34" descr="Une image contenant rouge, blanc&#10;&#10;Description générée automatiquement">
              <a:extLst>
                <a:ext uri="{FF2B5EF4-FFF2-40B4-BE49-F238E27FC236}">
                  <a16:creationId xmlns:a16="http://schemas.microsoft.com/office/drawing/2014/main" id="{A3241C7D-F82C-4C4B-B3CB-FB55F947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7815" y="4241993"/>
              <a:ext cx="1754822" cy="1817291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1128C513-F7BF-4F70-93BF-D7E16DBE8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07" y="2983254"/>
            <a:ext cx="3077536" cy="33870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2FA3FD6-B1F9-43BD-B8A2-F938E34A5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167" y="1821563"/>
            <a:ext cx="4145957" cy="20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87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93BD86-1677-4312-9146-A273FB3E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>
            <a:noAutofit/>
          </a:bodyPr>
          <a:lstStyle/>
          <a:p>
            <a:r>
              <a:rPr lang="en-CA" sz="2800" dirty="0"/>
              <a:t>ON MESURE UNE PHOTORÉSISTANCE AVEC </a:t>
            </a:r>
            <a:r>
              <a:rPr lang="en-CA" sz="2800" dirty="0" err="1"/>
              <a:t>analogRead</a:t>
            </a:r>
            <a:r>
              <a:rPr lang="en-CA" sz="2800" dirty="0"/>
              <a:t>()</a:t>
            </a:r>
            <a:endParaRPr lang="fr-CA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618F9-D697-4BF0-92A8-C441FA2D191A}"/>
              </a:ext>
            </a:extLst>
          </p:cNvPr>
          <p:cNvSpPr/>
          <p:nvPr/>
        </p:nvSpPr>
        <p:spPr>
          <a:xfrm>
            <a:off x="5653245" y="5969654"/>
            <a:ext cx="5548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dirty="0">
                <a:hlinkClick r:id="rId2"/>
              </a:rPr>
              <a:t>https://www.arduino.cc/reference/en/language/functions/analog-io/analogread/</a:t>
            </a:r>
            <a:endParaRPr lang="fr-CA" sz="1400" dirty="0"/>
          </a:p>
          <a:p>
            <a:pPr algn="ctr"/>
            <a:endParaRPr lang="fr-CA" sz="1400" dirty="0"/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B62806D1-FBD9-4118-9F5F-F52CCCFE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245" y="1181519"/>
            <a:ext cx="5548661" cy="47899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205D6F7-494D-40DB-8A06-0186C909D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32" y="1232336"/>
            <a:ext cx="4038904" cy="280779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3A64A0CB-9455-4144-996C-94416F2B5BB6}"/>
              </a:ext>
            </a:extLst>
          </p:cNvPr>
          <p:cNvSpPr txBox="1"/>
          <p:nvPr/>
        </p:nvSpPr>
        <p:spPr>
          <a:xfrm>
            <a:off x="1686575" y="1205338"/>
            <a:ext cx="76199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bg1"/>
                </a:solidFill>
              </a:rPr>
              <a:t>valeur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6D8916D-3E14-49D2-B6B6-79638FF51A7A}"/>
              </a:ext>
            </a:extLst>
          </p:cNvPr>
          <p:cNvSpPr txBox="1"/>
          <p:nvPr/>
        </p:nvSpPr>
        <p:spPr>
          <a:xfrm>
            <a:off x="4283072" y="1205337"/>
            <a:ext cx="76199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chemeClr val="bg1"/>
                </a:solidFill>
              </a:rPr>
              <a:t>broche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86C93ED-5AD3-45F8-BBD9-B7285DF87FC0}"/>
              </a:ext>
            </a:extLst>
          </p:cNvPr>
          <p:cNvSpPr txBox="1"/>
          <p:nvPr/>
        </p:nvSpPr>
        <p:spPr>
          <a:xfrm>
            <a:off x="1082063" y="1742433"/>
            <a:ext cx="4222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</a:t>
            </a:r>
            <a:r>
              <a:rPr lang="fr-CA" dirty="0"/>
              <a:t>a fonction </a:t>
            </a:r>
            <a:r>
              <a:rPr lang="fr-CA" dirty="0" err="1"/>
              <a:t>analogRead</a:t>
            </a:r>
            <a:r>
              <a:rPr lang="fr-CA" dirty="0"/>
              <a:t>() mesure une tension d’entrée avec 1024 seuils. La valeur retournée est entre 0 et 1023et est proportionnelle à la tension entre 0V et 5V.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3DD557E-F735-4F98-9C8F-F637A7AD9B27}"/>
              </a:ext>
            </a:extLst>
          </p:cNvPr>
          <p:cNvGrpSpPr/>
          <p:nvPr/>
        </p:nvGrpSpPr>
        <p:grpSpPr>
          <a:xfrm>
            <a:off x="1594606" y="2980663"/>
            <a:ext cx="2044419" cy="3229117"/>
            <a:chOff x="4663440" y="1289304"/>
            <a:chExt cx="3115252" cy="492047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D5ACEBC-2FCA-4763-8127-DDE072546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549"/>
            <a:stretch/>
          </p:blipFill>
          <p:spPr>
            <a:xfrm>
              <a:off x="4800599" y="1289304"/>
              <a:ext cx="2978093" cy="492047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3446EF-BA60-4DEE-9496-11CC0861696A}"/>
                </a:ext>
              </a:extLst>
            </p:cNvPr>
            <p:cNvSpPr/>
            <p:nvPr/>
          </p:nvSpPr>
          <p:spPr>
            <a:xfrm>
              <a:off x="4663440" y="1618488"/>
              <a:ext cx="1170432" cy="745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3332003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47" y="-421772"/>
            <a:ext cx="10519161" cy="3304098"/>
          </a:xfrm>
        </p:spPr>
        <p:txBody>
          <a:bodyPr anchor="b"/>
          <a:lstStyle/>
          <a:p>
            <a:r>
              <a:rPr lang="fr-FR" dirty="0">
                <a:cs typeface="Gill Sans"/>
              </a:rPr>
              <a:t>EXERCICE </a:t>
            </a:r>
            <a:r>
              <a:rPr lang="fr-FR" sz="19900" dirty="0">
                <a:cs typeface="Gill Sans"/>
              </a:rPr>
              <a:t>I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5203" y="2585444"/>
            <a:ext cx="6401594" cy="25893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Ajoutez à votre code Arduino l’envoi de la valeur de la photorésistance (à effectuer avec </a:t>
            </a:r>
            <a:r>
              <a:rPr lang="fr-FR" i="1" dirty="0" err="1"/>
              <a:t>analogRead</a:t>
            </a:r>
            <a:r>
              <a:rPr lang="fr-FR" dirty="0"/>
              <a:t> comme vous l’avez fait pour le potentiomètre). Utilisez le mot «photo» pour identifier le message.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Dans Max, ajouter le message qui commence par «photo» au </a:t>
            </a:r>
            <a:r>
              <a:rPr lang="fr-FR" i="1" dirty="0"/>
              <a:t>route. 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FC4A3DAF-EB70-4B78-AEE4-E91D15BF0B2B}"/>
              </a:ext>
            </a:extLst>
          </p:cNvPr>
          <p:cNvSpPr/>
          <p:nvPr/>
        </p:nvSpPr>
        <p:spPr>
          <a:xfrm>
            <a:off x="7140536" y="3880131"/>
            <a:ext cx="3424018" cy="277604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Quelle est la valeur minimale et maximale produite par la lecture analogique (</a:t>
            </a:r>
            <a:r>
              <a:rPr lang="fr-FR" sz="1050" dirty="0" err="1"/>
              <a:t>analogRead</a:t>
            </a:r>
            <a:r>
              <a:rPr lang="fr-FR" sz="1050" dirty="0"/>
              <a:t>) de la photorésistance? Notez là! Vous allez en avoir besoin pour l’exercice J.</a:t>
            </a:r>
          </a:p>
        </p:txBody>
      </p:sp>
    </p:spTree>
    <p:extLst>
      <p:ext uri="{BB962C8B-B14F-4D97-AF65-F5344CB8AC3E}">
        <p14:creationId xmlns:p14="http://schemas.microsoft.com/office/powerpoint/2010/main" val="791199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270601"/>
            <a:ext cx="8913815" cy="2897472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CONTÔLER LE VOLUME D’UN SIGNAL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C94370-662E-41F0-83F1-15483D9B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65" y="1759259"/>
            <a:ext cx="6606437" cy="461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 fontScale="90000"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DÉTECTER LORSQU’UNE VALEUR DÉPASSE UN SEUIL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F90416-E92F-4F81-B1D8-0AC75E41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495" y="1055431"/>
            <a:ext cx="4018851" cy="497247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520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Le code à droite détecte lorsque la valeur d’entrée dépasse 600. Il se subdivise en plusieurs parties :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8C058B4-A01D-4762-B631-611B40EF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5" y="3755142"/>
            <a:ext cx="1181265" cy="10002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B1A7115-9EED-4C8C-870E-0619A863052B}"/>
              </a:ext>
            </a:extLst>
          </p:cNvPr>
          <p:cNvSpPr txBox="1"/>
          <p:nvPr/>
        </p:nvSpPr>
        <p:spPr>
          <a:xfrm>
            <a:off x="2166137" y="3993664"/>
            <a:ext cx="4262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Cette partie de code envoie à chaque entrée: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0 (faux) si la valeur ne dépasse pas ou est égale à 600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1 (vrai) si la valeur dépasse 600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983FF3-222D-49CE-802B-105F49B0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06" y="5012217"/>
            <a:ext cx="1876687" cy="37152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420A17-29CD-48C5-BC64-AA12C17E5270}"/>
              </a:ext>
            </a:extLst>
          </p:cNvPr>
          <p:cNvSpPr txBox="1"/>
          <p:nvPr/>
        </p:nvSpPr>
        <p:spPr>
          <a:xfrm>
            <a:off x="3011787" y="4936370"/>
            <a:ext cx="365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Cette partie du code ne laisse passer la valeur que lorsqu’elle change. Elle évite les répétitions.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28DB31-CF88-4F3C-BE3F-AE571C547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85" y="5573105"/>
            <a:ext cx="1819529" cy="10860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57468D2-DCCD-4C15-A12F-413108499DD5}"/>
              </a:ext>
            </a:extLst>
          </p:cNvPr>
          <p:cNvSpPr txBox="1"/>
          <p:nvPr/>
        </p:nvSpPr>
        <p:spPr>
          <a:xfrm>
            <a:off x="2756014" y="5578682"/>
            <a:ext cx="3652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Cette partie du code permet de déterminer ce qu’on doit faire si le résultat est 0 (faux) ou 1 (vrai).</a:t>
            </a:r>
          </a:p>
        </p:txBody>
      </p:sp>
    </p:spTree>
    <p:extLst>
      <p:ext uri="{BB962C8B-B14F-4D97-AF65-F5344CB8AC3E}">
        <p14:creationId xmlns:p14="http://schemas.microsoft.com/office/powerpoint/2010/main" val="1779727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2865120" cy="2727272"/>
          </a:xfrm>
          <a:solidFill>
            <a:schemeClr val="accent4"/>
          </a:solidFill>
        </p:spPr>
        <p:txBody>
          <a:bodyPr anchor="ctr">
            <a:normAutofit/>
          </a:bodyPr>
          <a:lstStyle/>
          <a:p>
            <a:pPr algn="ctr"/>
            <a:br>
              <a:rPr lang="fr-CA" sz="3600" dirty="0">
                <a:solidFill>
                  <a:schemeClr val="bg1"/>
                </a:solidFill>
              </a:rPr>
            </a:br>
            <a:r>
              <a:rPr lang="fr-CA" sz="3600" dirty="0">
                <a:solidFill>
                  <a:schemeClr val="bg1"/>
                </a:solidFill>
              </a:rPr>
              <a:t>EXERCICE</a:t>
            </a:r>
            <a:br>
              <a:rPr lang="fr-CA" sz="8000" dirty="0">
                <a:solidFill>
                  <a:schemeClr val="bg1"/>
                </a:solidFill>
              </a:rPr>
            </a:br>
            <a:r>
              <a:rPr lang="fr-CA" sz="6000" dirty="0">
                <a:solidFill>
                  <a:schemeClr val="bg1"/>
                </a:solidFill>
              </a:rPr>
              <a:t>BILLY</a:t>
            </a:r>
            <a:endParaRPr lang="fr-CA" sz="80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AC916-CF49-4EE3-AA4C-123694C3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642" y="431946"/>
            <a:ext cx="3365816" cy="48929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A847C96-FF50-48CE-ADBE-EC759CCAD4EF}"/>
              </a:ext>
            </a:extLst>
          </p:cNvPr>
          <p:cNvSpPr txBox="1"/>
          <p:nvPr/>
        </p:nvSpPr>
        <p:spPr>
          <a:xfrm>
            <a:off x="893815" y="3213634"/>
            <a:ext cx="2849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En connectant les blocs de code de cette page, réalisez un code qui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Lorsque vous passez la main devant la photorésistance en y projetant de l’ombre, cela déclenche la lecture d’une chanson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Vous devez importer une chanson (ne pas utiliser les sons de base de Max) par exemple d’ici : </a:t>
            </a:r>
            <a:r>
              <a:rPr lang="fr-CA" sz="1400" dirty="0">
                <a:hlinkClick r:id="rId4"/>
              </a:rPr>
              <a:t>https://www.bensound.com/royalty-free-music/2</a:t>
            </a:r>
            <a:endParaRPr lang="fr-CA" sz="1400" dirty="0"/>
          </a:p>
          <a:p>
            <a:r>
              <a:rPr lang="fr-CA" sz="1400" dirty="0"/>
              <a:t>À noter qu’il n’est pas nécessaire que tous les points d’entrée ou de sortie soient utilisées.</a:t>
            </a:r>
          </a:p>
          <a:p>
            <a:endParaRPr lang="fr-CA" sz="1400" dirty="0"/>
          </a:p>
        </p:txBody>
      </p:sp>
      <p:pic>
        <p:nvPicPr>
          <p:cNvPr id="4098" name="Picture 2" descr="Robbery Thwarted by Big Mouth Billy Bass, the Singing Fish - The Atlantic">
            <a:extLst>
              <a:ext uri="{FF2B5EF4-FFF2-40B4-BE49-F238E27FC236}">
                <a16:creationId xmlns:a16="http://schemas.microsoft.com/office/drawing/2014/main" id="{44F7F626-D0AF-482A-82A8-BE1AC14D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80" y="2256077"/>
            <a:ext cx="1672882" cy="9423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édia en ligne 9" title="Bar installs 70+ Big Mouth Billy Bass fish to sing popular songs">
            <a:hlinkClick r:id="" action="ppaction://media"/>
            <a:extLst>
              <a:ext uri="{FF2B5EF4-FFF2-40B4-BE49-F238E27FC236}">
                <a16:creationId xmlns:a16="http://schemas.microsoft.com/office/drawing/2014/main" id="{6BA998E6-4F71-4EA7-943C-F19B148401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7545989" y="4639601"/>
            <a:ext cx="3390113" cy="19154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336513-2C29-4048-BF38-8C506641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262" y="464417"/>
            <a:ext cx="2248214" cy="27816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12D3F2-5485-44D1-B5E4-72866B203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571" y="1851369"/>
            <a:ext cx="1857634" cy="2724530"/>
          </a:xfrm>
          <a:prstGeom prst="rect">
            <a:avLst/>
          </a:prstGeom>
        </p:spPr>
      </p:pic>
      <p:sp>
        <p:nvSpPr>
          <p:cNvPr id="11" name="Explosion : 8 points 10">
            <a:extLst>
              <a:ext uri="{FF2B5EF4-FFF2-40B4-BE49-F238E27FC236}">
                <a16:creationId xmlns:a16="http://schemas.microsoft.com/office/drawing/2014/main" id="{D522F343-BE4A-4631-847E-6B81D981E165}"/>
              </a:ext>
            </a:extLst>
          </p:cNvPr>
          <p:cNvSpPr/>
          <p:nvPr/>
        </p:nvSpPr>
        <p:spPr>
          <a:xfrm>
            <a:off x="8124861" y="125762"/>
            <a:ext cx="2761747" cy="191541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Modifiez le 600 dans la boîte objet «&gt;» pour correspondre à la moitié entre le minimum et le maximum de votre photorésistance.</a:t>
            </a:r>
          </a:p>
        </p:txBody>
      </p:sp>
      <p:sp>
        <p:nvSpPr>
          <p:cNvPr id="15" name="Explosion : 8 points 14">
            <a:extLst>
              <a:ext uri="{FF2B5EF4-FFF2-40B4-BE49-F238E27FC236}">
                <a16:creationId xmlns:a16="http://schemas.microsoft.com/office/drawing/2014/main" id="{908DCFBA-ADBE-4050-95D5-D0CE1195C66B}"/>
              </a:ext>
            </a:extLst>
          </p:cNvPr>
          <p:cNvSpPr/>
          <p:nvPr/>
        </p:nvSpPr>
        <p:spPr>
          <a:xfrm>
            <a:off x="7880043" y="2727272"/>
            <a:ext cx="1625691" cy="17075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Essayez sans le «change» pour voir la différence!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BF0AD-A72E-4EA7-8972-1BB6935049D3}"/>
              </a:ext>
            </a:extLst>
          </p:cNvPr>
          <p:cNvSpPr/>
          <p:nvPr/>
        </p:nvSpPr>
        <p:spPr>
          <a:xfrm>
            <a:off x="5633331" y="5972386"/>
            <a:ext cx="1949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200" dirty="0"/>
              <a:t>Voici une vidéo d’une installation contrôlée par un système interactif</a:t>
            </a:r>
          </a:p>
        </p:txBody>
      </p:sp>
    </p:spTree>
    <p:extLst>
      <p:ext uri="{BB962C8B-B14F-4D97-AF65-F5344CB8AC3E}">
        <p14:creationId xmlns:p14="http://schemas.microsoft.com/office/powerpoint/2010/main" val="43214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270601"/>
            <a:ext cx="5450956" cy="2897472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BASCULER D’ÉTAT AVEC «TOGGLE»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4547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Le code à droite permet de basculer entre deux états. État 0 ou l’état 1. Quand le «</a:t>
            </a:r>
            <a:r>
              <a:rPr lang="fr-CA" sz="1600" dirty="0" err="1"/>
              <a:t>toggle</a:t>
            </a:r>
            <a:r>
              <a:rPr lang="fr-CA" sz="1600" dirty="0"/>
              <a:t>» reçoit un «bang», il change d’état : s’il est à l’état 0, il tombe à l’état 1; s’il est à l’état 1, il tombe à l’état 0. Le X au centre s’illumine s’il est à l’état 1.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212FC96-D754-421E-85DB-A538E505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984" y="1884557"/>
            <a:ext cx="6377190" cy="40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12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2865120" cy="3429000"/>
          </a:xfrm>
          <a:solidFill>
            <a:schemeClr val="accent4"/>
          </a:solidFill>
        </p:spPr>
        <p:txBody>
          <a:bodyPr anchor="b">
            <a:normAutofit/>
          </a:bodyPr>
          <a:lstStyle/>
          <a:p>
            <a:pPr algn="ctr"/>
            <a:br>
              <a:rPr lang="fr-CA" sz="3600" dirty="0">
                <a:solidFill>
                  <a:schemeClr val="bg1"/>
                </a:solidFill>
              </a:rPr>
            </a:br>
            <a:r>
              <a:rPr lang="fr-CA" sz="3600" dirty="0">
                <a:solidFill>
                  <a:schemeClr val="bg1"/>
                </a:solidFill>
              </a:rPr>
              <a:t>EXERCICE</a:t>
            </a:r>
            <a:r>
              <a:rPr lang="fr-CA" sz="8000" dirty="0">
                <a:solidFill>
                  <a:schemeClr val="bg1"/>
                </a:solidFill>
              </a:rPr>
              <a:t> </a:t>
            </a:r>
            <a:r>
              <a:rPr lang="fr-CA" sz="3600" dirty="0">
                <a:solidFill>
                  <a:schemeClr val="bg1"/>
                </a:solidFill>
              </a:rPr>
              <a:t>THÉRÉMINE</a:t>
            </a:r>
            <a:endParaRPr lang="fr-CA" sz="80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AFB895-F7CC-498F-ADD1-AA4DE7AE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682" y="306658"/>
            <a:ext cx="3455391" cy="62446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19BD192-5FCB-4E8C-9311-4A0527D32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18" y="5207603"/>
            <a:ext cx="1676634" cy="11812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B9AC916-CF49-4EE3-AA4C-123694C3E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255" y="207508"/>
            <a:ext cx="3096619" cy="450165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A847C96-FF50-48CE-ADBE-EC759CCAD4EF}"/>
              </a:ext>
            </a:extLst>
          </p:cNvPr>
          <p:cNvSpPr txBox="1"/>
          <p:nvPr/>
        </p:nvSpPr>
        <p:spPr>
          <a:xfrm>
            <a:off x="853520" y="3526546"/>
            <a:ext cx="30783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En connectant les blocs de code de cette page, réalisez un code qui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permet de contrôler la fréquence de l’oscillateur avec la lumière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lorsque vous appuyez sur le bouton cela active le son, et lorsque vous rappuyez cela désactive le son (bascule d’un état à l’autre : </a:t>
            </a:r>
            <a:r>
              <a:rPr lang="fr-CA" sz="1400" i="1" dirty="0" err="1"/>
              <a:t>toggle</a:t>
            </a:r>
            <a:r>
              <a:rPr lang="fr-CA" sz="1400" dirty="0"/>
              <a:t>)</a:t>
            </a:r>
          </a:p>
          <a:p>
            <a:r>
              <a:rPr lang="fr-CA" sz="1400" dirty="0"/>
              <a:t>À noter qu’il n’est pas nécessaire que tous les points d’entrée ou de sortie soient utilisées.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8C078C-ABB3-4C4E-AD3D-75D7739D9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50" y="2114366"/>
            <a:ext cx="2390845" cy="2462214"/>
          </a:xfrm>
          <a:prstGeom prst="rect">
            <a:avLst/>
          </a:prstGeom>
        </p:spPr>
      </p:pic>
      <p:sp>
        <p:nvSpPr>
          <p:cNvPr id="11" name="Explosion : 8 points 10">
            <a:extLst>
              <a:ext uri="{FF2B5EF4-FFF2-40B4-BE49-F238E27FC236}">
                <a16:creationId xmlns:a16="http://schemas.microsoft.com/office/drawing/2014/main" id="{D522F343-BE4A-4631-847E-6B81D981E165}"/>
              </a:ext>
            </a:extLst>
          </p:cNvPr>
          <p:cNvSpPr/>
          <p:nvPr/>
        </p:nvSpPr>
        <p:spPr>
          <a:xfrm>
            <a:off x="3931919" y="4446547"/>
            <a:ext cx="2761747" cy="220394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Modifiez le 300. et 700. dans la boîte objet «</a:t>
            </a:r>
            <a:r>
              <a:rPr lang="fr-FR" sz="1050" dirty="0" err="1"/>
              <a:t>scale</a:t>
            </a:r>
            <a:r>
              <a:rPr lang="fr-FR" sz="1050" dirty="0"/>
              <a:t>» pour correspondre au minimum et maximum de votre photorésistance.</a:t>
            </a:r>
          </a:p>
        </p:txBody>
      </p:sp>
      <p:pic>
        <p:nvPicPr>
          <p:cNvPr id="12" name="Média en ligne 11" title="THEREMIN - Over The Rainbow">
            <a:hlinkClick r:id="" action="ppaction://media"/>
            <a:extLst>
              <a:ext uri="{FF2B5EF4-FFF2-40B4-BE49-F238E27FC236}">
                <a16:creationId xmlns:a16="http://schemas.microsoft.com/office/drawing/2014/main" id="{3DD0CE58-B6CA-44DC-A0F7-D97FEEC22C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000760" y="209366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872F3C8-8C9A-49CF-80AF-2A86CE1C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36" y="1883664"/>
            <a:ext cx="2898060" cy="4701867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426049"/>
            <a:ext cx="10463254" cy="2897472"/>
          </a:xfrm>
        </p:spPr>
        <p:txBody>
          <a:bodyPr anchor="t">
            <a:normAutofit/>
          </a:bodyPr>
          <a:lstStyle/>
          <a:p>
            <a:r>
              <a:rPr lang="fr-CA" sz="3200" dirty="0"/>
              <a:t>PROGRAMMER </a:t>
            </a:r>
            <a:r>
              <a:rPr lang="fr-CA" sz="3200" dirty="0">
                <a:solidFill>
                  <a:schemeClr val="bg2"/>
                </a:solidFill>
              </a:rPr>
              <a:t>MAX </a:t>
            </a:r>
            <a:r>
              <a:rPr lang="fr-CA" sz="3200" dirty="0"/>
              <a:t>: DÉCLENCHER UN SON ALÉATOIRE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FA23B85-C838-44A8-A5DC-6249FFC1ECE5}"/>
              </a:ext>
            </a:extLst>
          </p:cNvPr>
          <p:cNvSpPr/>
          <p:nvPr/>
        </p:nvSpPr>
        <p:spPr>
          <a:xfrm rot="10800000">
            <a:off x="4889509" y="2597000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A7759F-651D-4156-ABAA-24CB087949E9}"/>
              </a:ext>
            </a:extLst>
          </p:cNvPr>
          <p:cNvSpPr txBox="1"/>
          <p:nvPr/>
        </p:nvSpPr>
        <p:spPr>
          <a:xfrm>
            <a:off x="5166691" y="2247178"/>
            <a:ext cx="3370843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random</a:t>
            </a:r>
            <a:r>
              <a:rPr lang="fr-CA" sz="1600" dirty="0">
                <a:solidFill>
                  <a:schemeClr val="bg1"/>
                </a:solidFill>
              </a:rPr>
              <a:t>» génère un nombre aléatoire. </a:t>
            </a:r>
            <a:br>
              <a:rPr lang="fr-CA" sz="1600" dirty="0">
                <a:solidFill>
                  <a:schemeClr val="bg1"/>
                </a:solidFill>
              </a:rPr>
            </a:br>
            <a:r>
              <a:rPr lang="fr-CA" sz="1600" dirty="0">
                <a:solidFill>
                  <a:schemeClr val="bg1"/>
                </a:solidFill>
              </a:rPr>
              <a:t>Soit «0», «1», «2» ou «3» dans ce cas.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2BB4A90-0A53-4EDA-8EF7-E36367792DCD}"/>
              </a:ext>
            </a:extLst>
          </p:cNvPr>
          <p:cNvSpPr/>
          <p:nvPr/>
        </p:nvSpPr>
        <p:spPr>
          <a:xfrm rot="10800000">
            <a:off x="4889509" y="3349420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35A908-C349-4E52-95A0-2CE3EF7DBA6E}"/>
              </a:ext>
            </a:extLst>
          </p:cNvPr>
          <p:cNvSpPr txBox="1"/>
          <p:nvPr/>
        </p:nvSpPr>
        <p:spPr>
          <a:xfrm>
            <a:off x="5172348" y="2944151"/>
            <a:ext cx="5523943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random</a:t>
            </a:r>
            <a:r>
              <a:rPr lang="fr-CA" sz="1600" dirty="0">
                <a:solidFill>
                  <a:schemeClr val="bg1"/>
                </a:solidFill>
              </a:rPr>
              <a:t>» génère à partir de «0» donc il faut ajouter «1» pour fonctionner avec «playlist</a:t>
            </a:r>
            <a:r>
              <a:rPr lang="en-US" sz="1600" dirty="0">
                <a:solidFill>
                  <a:schemeClr val="bg1"/>
                </a:solidFill>
              </a:rPr>
              <a:t>~</a:t>
            </a:r>
            <a:r>
              <a:rPr lang="fr-CA" sz="1600" dirty="0">
                <a:solidFill>
                  <a:schemeClr val="bg1"/>
                </a:solidFill>
              </a:rPr>
              <a:t>» qui commence à «1». 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DA68A8-4DC6-4C93-B9A9-BEA2108D6AE9}"/>
              </a:ext>
            </a:extLst>
          </p:cNvPr>
          <p:cNvSpPr txBox="1"/>
          <p:nvPr/>
        </p:nvSpPr>
        <p:spPr>
          <a:xfrm>
            <a:off x="6804861" y="3695988"/>
            <a:ext cx="1777178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À chaque clique du «</a:t>
            </a:r>
            <a:r>
              <a:rPr lang="fr-CA" sz="1600" dirty="0" err="1">
                <a:solidFill>
                  <a:schemeClr val="bg1"/>
                </a:solidFill>
              </a:rPr>
              <a:t>button</a:t>
            </a:r>
            <a:r>
              <a:rPr lang="fr-CA" sz="1600" dirty="0">
                <a:solidFill>
                  <a:schemeClr val="bg1"/>
                </a:solidFill>
              </a:rPr>
              <a:t>» un son aléatoire différent est joué!</a:t>
            </a:r>
            <a:endParaRPr lang="fr-CA" sz="1600" i="1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E463C7-BA63-41A8-ACD0-1044F6F3D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86" y="1254095"/>
            <a:ext cx="1419423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1858852D-C737-4D31-9FE0-3D762664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25" y="1790575"/>
            <a:ext cx="2943636" cy="38200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RÉCEPTION DE DONNÉES SÉRIELLES</a:t>
            </a:r>
            <a:endParaRPr lang="fr-CA" sz="3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503EC3-EBDB-4CA8-A46D-DA18EF2EFBA7}"/>
              </a:ext>
            </a:extLst>
          </p:cNvPr>
          <p:cNvSpPr txBox="1"/>
          <p:nvPr/>
        </p:nvSpPr>
        <p:spPr>
          <a:xfrm>
            <a:off x="838200" y="2787488"/>
            <a:ext cx="2153575" cy="12003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 err="1">
                <a:solidFill>
                  <a:schemeClr val="bg1"/>
                </a:solidFill>
              </a:rPr>
              <a:t>metro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envoie un </a:t>
            </a:r>
            <a:r>
              <a:rPr lang="fr-CA" sz="1200" i="1" dirty="0">
                <a:solidFill>
                  <a:schemeClr val="bg1"/>
                </a:solidFill>
              </a:rPr>
              <a:t>bang </a:t>
            </a:r>
            <a:r>
              <a:rPr lang="fr-CA" sz="1200" dirty="0">
                <a:solidFill>
                  <a:schemeClr val="bg1"/>
                </a:solidFill>
              </a:rPr>
              <a:t>à chaque 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À chaque </a:t>
            </a:r>
            <a:r>
              <a:rPr lang="fr-CA" sz="1200" i="1" dirty="0">
                <a:solidFill>
                  <a:schemeClr val="bg1"/>
                </a:solidFill>
              </a:rPr>
              <a:t>bang</a:t>
            </a:r>
            <a:r>
              <a:rPr lang="fr-CA" sz="1200" dirty="0">
                <a:solidFill>
                  <a:schemeClr val="bg1"/>
                </a:solidFill>
              </a:rPr>
              <a:t>, la boîte </a:t>
            </a:r>
            <a:r>
              <a:rPr lang="fr-CA" sz="1200" i="1" dirty="0">
                <a:solidFill>
                  <a:schemeClr val="bg1"/>
                </a:solidFill>
              </a:rPr>
              <a:t>serial</a:t>
            </a:r>
            <a:r>
              <a:rPr lang="fr-CA" sz="1200" dirty="0">
                <a:solidFill>
                  <a:schemeClr val="bg1"/>
                </a:solidFill>
              </a:rPr>
              <a:t> envoie le contenu du tampon (buffer) de données sérielles reçues.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AE3288E-41B1-4E4B-9E15-17CE6AD03D9B}"/>
              </a:ext>
            </a:extLst>
          </p:cNvPr>
          <p:cNvSpPr/>
          <p:nvPr/>
        </p:nvSpPr>
        <p:spPr>
          <a:xfrm>
            <a:off x="8365402" y="2013130"/>
            <a:ext cx="760101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DEF3DAD5-869B-429B-B37A-CCFF2FD6D6AE}"/>
              </a:ext>
            </a:extLst>
          </p:cNvPr>
          <p:cNvSpPr/>
          <p:nvPr/>
        </p:nvSpPr>
        <p:spPr>
          <a:xfrm>
            <a:off x="2991775" y="2013441"/>
            <a:ext cx="282839" cy="2332945"/>
          </a:xfrm>
          <a:prstGeom prst="leftBrace">
            <a:avLst>
              <a:gd name="adj1" fmla="val 49945"/>
              <a:gd name="adj2" fmla="val 58187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F849F1-0ED0-47BD-BFC6-F153392FBFB7}"/>
              </a:ext>
            </a:extLst>
          </p:cNvPr>
          <p:cNvSpPr txBox="1"/>
          <p:nvPr/>
        </p:nvSpPr>
        <p:spPr>
          <a:xfrm>
            <a:off x="6357175" y="2064498"/>
            <a:ext cx="2077184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Imprime tous les ports disponibles dans la </a:t>
            </a:r>
            <a:r>
              <a:rPr lang="fr-CA" sz="1200" i="1" dirty="0">
                <a:solidFill>
                  <a:schemeClr val="bg1"/>
                </a:solidFill>
              </a:rPr>
              <a:t>console Max. </a:t>
            </a:r>
            <a:endParaRPr lang="fr-CA" sz="1200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C65865C-DD34-43F0-BB63-BE29B7120B54}"/>
              </a:ext>
            </a:extLst>
          </p:cNvPr>
          <p:cNvSpPr/>
          <p:nvPr/>
        </p:nvSpPr>
        <p:spPr>
          <a:xfrm rot="10800000">
            <a:off x="3869441" y="527097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78E852-BF22-4C97-9836-DE8D1C6B3F53}"/>
              </a:ext>
            </a:extLst>
          </p:cNvPr>
          <p:cNvSpPr txBox="1"/>
          <p:nvPr/>
        </p:nvSpPr>
        <p:spPr>
          <a:xfrm>
            <a:off x="4146624" y="5183321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Impression dans la </a:t>
            </a:r>
            <a:r>
              <a:rPr lang="fr-CA" sz="1200" i="1" dirty="0">
                <a:solidFill>
                  <a:schemeClr val="bg1"/>
                </a:solidFill>
              </a:rPr>
              <a:t>console Max </a:t>
            </a:r>
            <a:r>
              <a:rPr lang="fr-CA" sz="1200" dirty="0">
                <a:solidFill>
                  <a:schemeClr val="bg1"/>
                </a:solidFill>
              </a:rPr>
              <a:t>des données reçues.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40ECC98-45B2-4983-A4A3-363E4275858E}"/>
              </a:ext>
            </a:extLst>
          </p:cNvPr>
          <p:cNvSpPr/>
          <p:nvPr/>
        </p:nvSpPr>
        <p:spPr>
          <a:xfrm rot="10800000">
            <a:off x="5051671" y="394574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965F54-178F-4B9F-81F7-EAC08EE93836}"/>
              </a:ext>
            </a:extLst>
          </p:cNvPr>
          <p:cNvSpPr txBox="1"/>
          <p:nvPr/>
        </p:nvSpPr>
        <p:spPr>
          <a:xfrm>
            <a:off x="5305775" y="3853389"/>
            <a:ext cx="3213536" cy="1015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b="1" i="1" dirty="0">
                <a:solidFill>
                  <a:schemeClr val="bg1"/>
                </a:solidFill>
              </a:rPr>
              <a:t>serial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permet l’entrée et la sortie de données sérielles.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chemeClr val="bg1"/>
                </a:solidFill>
              </a:rPr>
              <a:t>L’argument @baud permet de configurer la </a:t>
            </a:r>
            <a:r>
              <a:rPr lang="fr-CA" sz="1200" b="1" dirty="0">
                <a:solidFill>
                  <a:schemeClr val="bg1"/>
                </a:solidFill>
              </a:rPr>
              <a:t>vitesse de communication qui doit être la que même dans le code Arduino</a:t>
            </a:r>
            <a:r>
              <a:rPr lang="fr-CA" sz="12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662C557-95F1-49AB-92DF-D4A7BC8500C3}"/>
              </a:ext>
            </a:extLst>
          </p:cNvPr>
          <p:cNvSpPr/>
          <p:nvPr/>
        </p:nvSpPr>
        <p:spPr>
          <a:xfrm rot="10800000">
            <a:off x="5810759" y="2257443"/>
            <a:ext cx="546415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4919699-7FBC-464F-B6CD-D4AA87FC7370}"/>
              </a:ext>
            </a:extLst>
          </p:cNvPr>
          <p:cNvSpPr/>
          <p:nvPr/>
        </p:nvSpPr>
        <p:spPr>
          <a:xfrm rot="10800000">
            <a:off x="6026987" y="2669891"/>
            <a:ext cx="414358" cy="2236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103B89A-20D1-4BF2-9F0D-634682EA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174" y="1549207"/>
            <a:ext cx="2551568" cy="238028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8CCC45C-F47B-4E35-BBC6-0F598D277D1B}"/>
              </a:ext>
            </a:extLst>
          </p:cNvPr>
          <p:cNvSpPr txBox="1"/>
          <p:nvPr/>
        </p:nvSpPr>
        <p:spPr>
          <a:xfrm>
            <a:off x="6376761" y="3265181"/>
            <a:ext cx="2077184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Ferme</a:t>
            </a:r>
            <a:r>
              <a:rPr lang="fr-CA" sz="1200" dirty="0">
                <a:solidFill>
                  <a:schemeClr val="bg1"/>
                </a:solidFill>
              </a:rPr>
              <a:t> la connexion.</a:t>
            </a:r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2B5B2A45-5F81-4D7C-8A4E-5D6DC726D1D6}"/>
              </a:ext>
            </a:extLst>
          </p:cNvPr>
          <p:cNvSpPr/>
          <p:nvPr/>
        </p:nvSpPr>
        <p:spPr>
          <a:xfrm rot="16200000">
            <a:off x="9751619" y="1529569"/>
            <a:ext cx="282839" cy="1573597"/>
          </a:xfrm>
          <a:prstGeom prst="leftBrace">
            <a:avLst>
              <a:gd name="adj1" fmla="val 49945"/>
              <a:gd name="adj2" fmla="val 54002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4E3356-2C49-4E3D-BB26-487042FCA6C3}"/>
              </a:ext>
            </a:extLst>
          </p:cNvPr>
          <p:cNvSpPr txBox="1"/>
          <p:nvPr/>
        </p:nvSpPr>
        <p:spPr>
          <a:xfrm>
            <a:off x="9106240" y="2607496"/>
            <a:ext cx="2332945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Une lettre (i.e. un genre de raccourci) est associée à chaque port sériel.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42797F23-8618-4BC5-A1AC-96A66052598A}"/>
              </a:ext>
            </a:extLst>
          </p:cNvPr>
          <p:cNvSpPr/>
          <p:nvPr/>
        </p:nvSpPr>
        <p:spPr>
          <a:xfrm rot="10800000">
            <a:off x="6025765" y="3300173"/>
            <a:ext cx="414358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5A25C7-0CB1-489E-948A-3E0286B3CF9F}"/>
              </a:ext>
            </a:extLst>
          </p:cNvPr>
          <p:cNvSpPr txBox="1"/>
          <p:nvPr/>
        </p:nvSpPr>
        <p:spPr>
          <a:xfrm>
            <a:off x="6238216" y="2607496"/>
            <a:ext cx="2659622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  <a:ea typeface="+mn-lt"/>
                <a:cs typeface="+mn-lt"/>
              </a:rPr>
              <a:t>Cliquer pour ouvrir </a:t>
            </a:r>
            <a:r>
              <a:rPr lang="fr-CA" sz="1200" dirty="0">
                <a:solidFill>
                  <a:schemeClr val="bg1"/>
                </a:solidFill>
                <a:ea typeface="+mn-lt"/>
                <a:cs typeface="+mn-lt"/>
              </a:rPr>
              <a:t>la connexion sérielle avec le port choisi (</a:t>
            </a:r>
            <a:r>
              <a:rPr lang="fr-CA" sz="1200" b="1" dirty="0">
                <a:solidFill>
                  <a:schemeClr val="bg1"/>
                </a:solidFill>
                <a:ea typeface="+mn-lt"/>
                <a:cs typeface="+mn-lt"/>
              </a:rPr>
              <a:t>h</a:t>
            </a:r>
            <a:r>
              <a:rPr lang="fr-CA" sz="1200" dirty="0">
                <a:solidFill>
                  <a:schemeClr val="bg1"/>
                </a:solidFill>
                <a:ea typeface="+mn-lt"/>
                <a:cs typeface="+mn-lt"/>
              </a:rPr>
              <a:t> dans ce cas). </a:t>
            </a:r>
            <a:endParaRPr 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4356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426049"/>
            <a:ext cx="10463254" cy="2897472"/>
          </a:xfrm>
        </p:spPr>
        <p:txBody>
          <a:bodyPr anchor="t">
            <a:normAutofit/>
          </a:bodyPr>
          <a:lstStyle/>
          <a:p>
            <a:r>
              <a:rPr lang="fr-CA" sz="3200" dirty="0"/>
              <a:t>PROGRAMMER </a:t>
            </a:r>
            <a:r>
              <a:rPr lang="fr-CA" sz="3200" dirty="0">
                <a:solidFill>
                  <a:schemeClr val="bg2"/>
                </a:solidFill>
              </a:rPr>
              <a:t>MAX </a:t>
            </a:r>
            <a:r>
              <a:rPr lang="fr-CA" sz="3200" dirty="0"/>
              <a:t>: COMPTER LE NOMBRE DE «BANG» ET DÉCLENCHER DES SONS DIFFÉRENTS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C42466-1C36-4979-BFAB-D5081B3E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59" y="1898214"/>
            <a:ext cx="3564090" cy="465498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FA23B85-C838-44A8-A5DC-6249FFC1ECE5}"/>
              </a:ext>
            </a:extLst>
          </p:cNvPr>
          <p:cNvSpPr/>
          <p:nvPr/>
        </p:nvSpPr>
        <p:spPr>
          <a:xfrm rot="10800000">
            <a:off x="5431967" y="2446354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A7759F-651D-4156-ABAA-24CB087949E9}"/>
              </a:ext>
            </a:extLst>
          </p:cNvPr>
          <p:cNvSpPr txBox="1"/>
          <p:nvPr/>
        </p:nvSpPr>
        <p:spPr>
          <a:xfrm>
            <a:off x="5709150" y="2388920"/>
            <a:ext cx="4573916" cy="33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counter</a:t>
            </a:r>
            <a:r>
              <a:rPr lang="fr-CA" sz="1600" dirty="0">
                <a:solidFill>
                  <a:schemeClr val="bg1"/>
                </a:solidFill>
              </a:rPr>
              <a:t>» compte le nombre de «bang» reçus.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2BB4A90-0A53-4EDA-8EF7-E36367792DCD}"/>
              </a:ext>
            </a:extLst>
          </p:cNvPr>
          <p:cNvSpPr/>
          <p:nvPr/>
        </p:nvSpPr>
        <p:spPr>
          <a:xfrm rot="10800000">
            <a:off x="5326498" y="3237553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35A908-C349-4E52-95A0-2CE3EF7DBA6E}"/>
              </a:ext>
            </a:extLst>
          </p:cNvPr>
          <p:cNvSpPr txBox="1"/>
          <p:nvPr/>
        </p:nvSpPr>
        <p:spPr>
          <a:xfrm>
            <a:off x="5609337" y="2832284"/>
            <a:ext cx="4673729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«</a:t>
            </a:r>
            <a:r>
              <a:rPr lang="fr-CA" sz="1600" dirty="0" err="1">
                <a:solidFill>
                  <a:schemeClr val="bg1"/>
                </a:solidFill>
              </a:rPr>
              <a:t>counter</a:t>
            </a:r>
            <a:r>
              <a:rPr lang="fr-CA" sz="1600" dirty="0">
                <a:solidFill>
                  <a:schemeClr val="bg1"/>
                </a:solidFill>
              </a:rPr>
              <a:t>» commence à compter à partir de «0» donc il faut ajouter «1» pour fonctionner avec «playlist</a:t>
            </a:r>
            <a:r>
              <a:rPr lang="en-US" sz="1600" dirty="0">
                <a:solidFill>
                  <a:schemeClr val="bg1"/>
                </a:solidFill>
              </a:rPr>
              <a:t>~</a:t>
            </a:r>
            <a:r>
              <a:rPr lang="fr-CA" sz="1600" dirty="0">
                <a:solidFill>
                  <a:schemeClr val="bg1"/>
                </a:solidFill>
              </a:rPr>
              <a:t>» qui commence à «1». 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3892AF-D77A-472C-A5C2-67766C521381}"/>
              </a:ext>
            </a:extLst>
          </p:cNvPr>
          <p:cNvSpPr txBox="1"/>
          <p:nvPr/>
        </p:nvSpPr>
        <p:spPr>
          <a:xfrm>
            <a:off x="1617381" y="3867534"/>
            <a:ext cx="1777178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Lorsque le compte arrive à «4», on redémarre le compteur!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DA68A8-4DC6-4C93-B9A9-BEA2108D6AE9}"/>
              </a:ext>
            </a:extLst>
          </p:cNvPr>
          <p:cNvSpPr txBox="1"/>
          <p:nvPr/>
        </p:nvSpPr>
        <p:spPr>
          <a:xfrm>
            <a:off x="7143590" y="3860308"/>
            <a:ext cx="1945546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À chaque clique du «</a:t>
            </a:r>
            <a:r>
              <a:rPr lang="fr-CA" sz="1600" dirty="0" err="1">
                <a:solidFill>
                  <a:schemeClr val="bg1"/>
                </a:solidFill>
              </a:rPr>
              <a:t>button</a:t>
            </a:r>
            <a:r>
              <a:rPr lang="fr-CA" sz="1600" dirty="0">
                <a:solidFill>
                  <a:schemeClr val="bg1"/>
                </a:solidFill>
              </a:rPr>
              <a:t>» le prochain son dans la séquence est joué.</a:t>
            </a:r>
            <a:endParaRPr lang="fr-CA" sz="1600" i="1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C5CA748-5AD1-4BCC-8D91-3845A87E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85" y="1379124"/>
            <a:ext cx="1059513" cy="5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40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AA4E8A-7459-475C-BCB0-2A32A8FD99E8}"/>
              </a:ext>
            </a:extLst>
          </p:cNvPr>
          <p:cNvSpPr/>
          <p:nvPr/>
        </p:nvSpPr>
        <p:spPr>
          <a:xfrm rot="5400000">
            <a:off x="6272791" y="2428045"/>
            <a:ext cx="1304016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1C8EA6-872D-4C59-9448-37A74589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61" y="3201311"/>
            <a:ext cx="3019846" cy="2391109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5450956" cy="2626124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CRÉER DÉLAIS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404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L’objet «</a:t>
            </a:r>
            <a:r>
              <a:rPr lang="fr-CA" sz="1600" dirty="0" err="1"/>
              <a:t>delay</a:t>
            </a:r>
            <a:r>
              <a:rPr lang="fr-CA" sz="1600" dirty="0"/>
              <a:t>» permet de créer des délais. Son argument «@</a:t>
            </a:r>
            <a:r>
              <a:rPr lang="fr-CA" sz="1600" dirty="0" err="1"/>
              <a:t>delaytime</a:t>
            </a:r>
            <a:r>
              <a:rPr lang="fr-CA" sz="1600" dirty="0"/>
              <a:t>» définit la durée du délais.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D7A3687-38AE-409A-9315-B28DD2A20030}"/>
              </a:ext>
            </a:extLst>
          </p:cNvPr>
          <p:cNvSpPr/>
          <p:nvPr/>
        </p:nvSpPr>
        <p:spPr>
          <a:xfrm rot="10800000">
            <a:off x="7786468" y="4034628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B32748-CC5F-48F8-B286-1E3DECBB7EAA}"/>
              </a:ext>
            </a:extLst>
          </p:cNvPr>
          <p:cNvSpPr txBox="1"/>
          <p:nvPr/>
        </p:nvSpPr>
        <p:spPr>
          <a:xfrm>
            <a:off x="8069307" y="3804545"/>
            <a:ext cx="3228879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On initialise «</a:t>
            </a:r>
            <a:r>
              <a:rPr lang="fr-CA" sz="1600" dirty="0" err="1">
                <a:solidFill>
                  <a:schemeClr val="bg1"/>
                </a:solidFill>
              </a:rPr>
              <a:t>delay</a:t>
            </a:r>
            <a:r>
              <a:rPr lang="fr-CA" sz="1600" dirty="0">
                <a:solidFill>
                  <a:schemeClr val="bg1"/>
                </a:solidFill>
              </a:rPr>
              <a:t>» avec une durée (1000 millisecondes dans ce cas)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91A66A-09D2-4136-ADDC-D24219FCBF08}"/>
              </a:ext>
            </a:extLst>
          </p:cNvPr>
          <p:cNvSpPr txBox="1"/>
          <p:nvPr/>
        </p:nvSpPr>
        <p:spPr>
          <a:xfrm>
            <a:off x="6812954" y="1371635"/>
            <a:ext cx="4072236" cy="10772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En envoyant un «bang» au «</a:t>
            </a:r>
            <a:r>
              <a:rPr lang="fr-CA" sz="1600" dirty="0" err="1">
                <a:solidFill>
                  <a:schemeClr val="bg1"/>
                </a:solidFill>
              </a:rPr>
              <a:t>delay</a:t>
            </a:r>
            <a:r>
              <a:rPr lang="fr-CA" sz="1600" dirty="0">
                <a:solidFill>
                  <a:schemeClr val="bg1"/>
                </a:solidFill>
              </a:rPr>
              <a:t>» il va retarder la sortie du «bang» de 1000 millisecondes. Le «</a:t>
            </a:r>
            <a:r>
              <a:rPr lang="fr-CA" sz="1600" dirty="0" err="1">
                <a:solidFill>
                  <a:schemeClr val="bg1"/>
                </a:solidFill>
              </a:rPr>
              <a:t>button</a:t>
            </a:r>
            <a:r>
              <a:rPr lang="fr-CA" sz="1600" dirty="0">
                <a:solidFill>
                  <a:schemeClr val="bg1"/>
                </a:solidFill>
              </a:rPr>
              <a:t>» en bas va donc s’allumer 1 secondes après avoir déclenché le «</a:t>
            </a:r>
            <a:r>
              <a:rPr lang="fr-CA" sz="1600" dirty="0" err="1">
                <a:solidFill>
                  <a:schemeClr val="bg1"/>
                </a:solidFill>
              </a:rPr>
              <a:t>delay</a:t>
            </a:r>
            <a:r>
              <a:rPr lang="fr-CA" sz="1600" dirty="0">
                <a:solidFill>
                  <a:schemeClr val="bg1"/>
                </a:solidFill>
              </a:rPr>
              <a:t>».</a:t>
            </a:r>
            <a:endParaRPr lang="fr-CA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61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9" y="556359"/>
            <a:ext cx="5450956" cy="2626124"/>
          </a:xfrm>
        </p:spPr>
        <p:txBody>
          <a:bodyPr anchor="t">
            <a:normAutofit/>
          </a:bodyPr>
          <a:lstStyle/>
          <a:p>
            <a:r>
              <a:rPr lang="fr-CA" dirty="0"/>
              <a:t>PROGRAMMER </a:t>
            </a:r>
            <a:r>
              <a:rPr lang="fr-CA" dirty="0">
                <a:solidFill>
                  <a:schemeClr val="bg2"/>
                </a:solidFill>
              </a:rPr>
              <a:t>MAX </a:t>
            </a:r>
            <a:r>
              <a:rPr lang="fr-CA" dirty="0"/>
              <a:t>: CRÉER DES RAMPES (FONDUS)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E7CEF-36AE-4C8E-92D0-D3ABDF44B063}"/>
              </a:ext>
            </a:extLst>
          </p:cNvPr>
          <p:cNvSpPr txBox="1"/>
          <p:nvPr/>
        </p:nvSpPr>
        <p:spPr>
          <a:xfrm>
            <a:off x="893814" y="3213634"/>
            <a:ext cx="40456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L’objet «line» permet de créer des rampes. Il est nécessaire de lui envoyer une liste. </a:t>
            </a:r>
            <a:br>
              <a:rPr lang="fr-CA" sz="1600" dirty="0"/>
            </a:br>
            <a:br>
              <a:rPr lang="fr-CA" sz="1600" dirty="0"/>
            </a:br>
            <a:r>
              <a:rPr lang="fr-CA" sz="1600" dirty="0"/>
              <a:t>Le premier nombre de la liste détermine la valeur à laquelle la rampe doit se rendre. </a:t>
            </a:r>
            <a:br>
              <a:rPr lang="fr-CA" sz="1600" dirty="0"/>
            </a:br>
            <a:br>
              <a:rPr lang="fr-CA" sz="1600" dirty="0"/>
            </a:br>
            <a:r>
              <a:rPr lang="fr-CA" sz="1600" dirty="0"/>
              <a:t>Le deuxième nombre de la liste détermine le temps en millisecondes pour s’y rendre.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944B1B-67F4-409C-8309-53C8B6D7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135" y="3015316"/>
            <a:ext cx="3648584" cy="255305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D7A3687-38AE-409A-9315-B28DD2A20030}"/>
              </a:ext>
            </a:extLst>
          </p:cNvPr>
          <p:cNvSpPr/>
          <p:nvPr/>
        </p:nvSpPr>
        <p:spPr>
          <a:xfrm rot="10800000">
            <a:off x="6718309" y="4063469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B32748-CC5F-48F8-B286-1E3DECBB7EAA}"/>
              </a:ext>
            </a:extLst>
          </p:cNvPr>
          <p:cNvSpPr txBox="1"/>
          <p:nvPr/>
        </p:nvSpPr>
        <p:spPr>
          <a:xfrm>
            <a:off x="7001148" y="3833386"/>
            <a:ext cx="4072236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On initialise «line» avec la valeur de départ «0.» ce qui le met en mode «</a:t>
            </a:r>
            <a:r>
              <a:rPr lang="fr-CA" sz="1600" dirty="0" err="1">
                <a:solidFill>
                  <a:schemeClr val="bg1"/>
                </a:solidFill>
              </a:rPr>
              <a:t>float</a:t>
            </a:r>
            <a:r>
              <a:rPr lang="fr-CA" sz="1600" dirty="0">
                <a:solidFill>
                  <a:schemeClr val="bg1"/>
                </a:solidFill>
              </a:rPr>
              <a:t>».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91A66A-09D2-4136-ADDC-D24219FCBF08}"/>
              </a:ext>
            </a:extLst>
          </p:cNvPr>
          <p:cNvSpPr txBox="1"/>
          <p:nvPr/>
        </p:nvSpPr>
        <p:spPr>
          <a:xfrm>
            <a:off x="6859728" y="1034108"/>
            <a:ext cx="4072236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En cliquant sur ce message, nous indiquons à «line» d’aller à la valeur «0» en «1000» millisecondes.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F9380B-0348-4C51-AC62-4B9BBC8F8A9A}"/>
              </a:ext>
            </a:extLst>
          </p:cNvPr>
          <p:cNvSpPr txBox="1"/>
          <p:nvPr/>
        </p:nvSpPr>
        <p:spPr>
          <a:xfrm>
            <a:off x="7533421" y="2051047"/>
            <a:ext cx="4072236" cy="8309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En cliquant sur ce message, nous indiquons à «line» d’aller à la valeur «0» en «1000» millisecondes.</a:t>
            </a:r>
            <a:endParaRPr lang="fr-CA" sz="1600" i="1" dirty="0">
              <a:solidFill>
                <a:schemeClr val="bg1"/>
              </a:solidFill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AA4E8A-7459-475C-BCB0-2A32A8FD99E8}"/>
              </a:ext>
            </a:extLst>
          </p:cNvPr>
          <p:cNvSpPr/>
          <p:nvPr/>
        </p:nvSpPr>
        <p:spPr>
          <a:xfrm rot="5400000">
            <a:off x="6496481" y="2405271"/>
            <a:ext cx="1304016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7593C6C-209D-4605-BEBF-27EC7BB98D89}"/>
              </a:ext>
            </a:extLst>
          </p:cNvPr>
          <p:cNvSpPr/>
          <p:nvPr/>
        </p:nvSpPr>
        <p:spPr>
          <a:xfrm rot="5400000">
            <a:off x="8278235" y="2867115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</p:spTree>
    <p:extLst>
      <p:ext uri="{BB962C8B-B14F-4D97-AF65-F5344CB8AC3E}">
        <p14:creationId xmlns:p14="http://schemas.microsoft.com/office/powerpoint/2010/main" val="2534133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98" y="426049"/>
            <a:ext cx="10463254" cy="2897472"/>
          </a:xfrm>
        </p:spPr>
        <p:txBody>
          <a:bodyPr anchor="t">
            <a:normAutofit/>
          </a:bodyPr>
          <a:lstStyle/>
          <a:p>
            <a:r>
              <a:rPr lang="fr-CA" sz="3200" dirty="0"/>
              <a:t>PROGRAMMER </a:t>
            </a:r>
            <a:r>
              <a:rPr lang="fr-CA" sz="3200" dirty="0">
                <a:solidFill>
                  <a:schemeClr val="bg2"/>
                </a:solidFill>
              </a:rPr>
              <a:t>MAX </a:t>
            </a:r>
            <a:r>
              <a:rPr lang="fr-CA" sz="3200" dirty="0"/>
              <a:t>:  APPUYER PLUSIEURS FOIS SUR UN BOUTON POUR CONTINUER LA LECTURE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F11099-9BB6-4B68-A9A6-A8CA17EA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54" y="1567572"/>
            <a:ext cx="3692812" cy="4985628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EAF505C-9223-4590-8511-D88FA93B453A}"/>
              </a:ext>
            </a:extLst>
          </p:cNvPr>
          <p:cNvSpPr/>
          <p:nvPr/>
        </p:nvSpPr>
        <p:spPr>
          <a:xfrm rot="10800000">
            <a:off x="6579460" y="4876056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430F0C1-08B7-4955-95AD-00C37440DF2D}"/>
              </a:ext>
            </a:extLst>
          </p:cNvPr>
          <p:cNvSpPr txBox="1"/>
          <p:nvPr/>
        </p:nvSpPr>
        <p:spPr>
          <a:xfrm>
            <a:off x="6862299" y="4645973"/>
            <a:ext cx="3228879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Ne pas oublier de mettre le son en boucle et de lancer sa lecture!</a:t>
            </a:r>
            <a:endParaRPr lang="fr-CA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983" y="1310694"/>
            <a:ext cx="4791342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A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8160" y="3311431"/>
            <a:ext cx="4412187" cy="4012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Faire apparaître dans la fenêtre Max les données envoyées par Arduino (vous devriez recevoir une série de chiffres)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7EB2D4C-DD85-4E0D-B5F3-01FB93EB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82" y="1312718"/>
            <a:ext cx="4570268" cy="45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1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E0A4DD14-9B8D-433A-B63D-E719104CC2F0}"/>
              </a:ext>
            </a:extLst>
          </p:cNvPr>
          <p:cNvSpPr/>
          <p:nvPr/>
        </p:nvSpPr>
        <p:spPr>
          <a:xfrm rot="16200000">
            <a:off x="5808397" y="3995929"/>
            <a:ext cx="458856" cy="2236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81C3F7-2E3E-4B91-A8EE-19A9392D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MAX : </a:t>
            </a:r>
            <a:r>
              <a:rPr lang="en-CA" sz="3200" i="1" dirty="0" err="1"/>
              <a:t>itoa</a:t>
            </a:r>
            <a:r>
              <a:rPr lang="en-CA" sz="3200" dirty="0"/>
              <a:t> CONVERSION DES ENTRIERS EN ASCII</a:t>
            </a:r>
            <a:endParaRPr lang="fr-CA" sz="3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ABD47C0-FB91-4CD0-827E-466670F5FE0B}"/>
              </a:ext>
            </a:extLst>
          </p:cNvPr>
          <p:cNvSpPr txBox="1"/>
          <p:nvPr/>
        </p:nvSpPr>
        <p:spPr>
          <a:xfrm>
            <a:off x="780358" y="3893695"/>
            <a:ext cx="2708317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Indicateurs de fin de ligne : </a:t>
            </a:r>
            <a:r>
              <a:rPr lang="fr-CA" sz="1200" b="1" dirty="0" err="1">
                <a:solidFill>
                  <a:schemeClr val="bg1"/>
                </a:solidFill>
              </a:rPr>
              <a:t>lf</a:t>
            </a:r>
            <a:r>
              <a:rPr lang="fr-CA" sz="1200" dirty="0">
                <a:solidFill>
                  <a:schemeClr val="bg1"/>
                </a:solidFill>
              </a:rPr>
              <a:t> + </a:t>
            </a:r>
            <a:r>
              <a:rPr lang="fr-CA" sz="1200" b="1" dirty="0" err="1">
                <a:solidFill>
                  <a:schemeClr val="bg1"/>
                </a:solidFill>
              </a:rPr>
              <a:t>cr</a:t>
            </a:r>
            <a:r>
              <a:rPr lang="fr-CA" sz="1200" dirty="0">
                <a:solidFill>
                  <a:schemeClr val="bg1"/>
                </a:solidFill>
              </a:rPr>
              <a:t> = </a:t>
            </a:r>
            <a:r>
              <a:rPr lang="fr-CA" sz="1200" b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</a:t>
            </a:r>
          </a:p>
          <a:p>
            <a:r>
              <a:rPr lang="fr-CA" sz="1200" dirty="0">
                <a:solidFill>
                  <a:schemeClr val="bg1"/>
                </a:solidFill>
              </a:rPr>
              <a:t>(i.e. comme le </a:t>
            </a:r>
            <a:r>
              <a:rPr lang="fr-CA" sz="1200" i="1" dirty="0">
                <a:solidFill>
                  <a:schemeClr val="bg1"/>
                </a:solidFill>
              </a:rPr>
              <a:t>ln</a:t>
            </a:r>
            <a:r>
              <a:rPr lang="fr-CA" sz="1200" dirty="0">
                <a:solidFill>
                  <a:schemeClr val="bg1"/>
                </a:solidFill>
              </a:rPr>
              <a:t> dans </a:t>
            </a:r>
            <a:r>
              <a:rPr lang="fr-CA" sz="1200" i="1" dirty="0" err="1">
                <a:solidFill>
                  <a:schemeClr val="bg1"/>
                </a:solidFill>
              </a:rPr>
              <a:t>Serial.println</a:t>
            </a:r>
            <a:r>
              <a:rPr lang="fr-CA" sz="1200" i="1" dirty="0">
                <a:solidFill>
                  <a:schemeClr val="bg1"/>
                </a:solidFill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)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2EAC035-235F-42E1-ADEC-EE47DFDEA6E0}"/>
              </a:ext>
            </a:extLst>
          </p:cNvPr>
          <p:cNvSpPr txBox="1"/>
          <p:nvPr/>
        </p:nvSpPr>
        <p:spPr>
          <a:xfrm>
            <a:off x="5332038" y="4105848"/>
            <a:ext cx="1431370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tx2"/>
                </a:solidFill>
              </a:rPr>
              <a:t>Caractères visibles</a:t>
            </a:r>
            <a:endParaRPr lang="fr-CA" sz="1200" i="1" dirty="0">
              <a:solidFill>
                <a:schemeClr val="tx2"/>
              </a:solidFill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2952514-2356-4C30-B7B8-35B92091C604}"/>
              </a:ext>
            </a:extLst>
          </p:cNvPr>
          <p:cNvGrpSpPr/>
          <p:nvPr/>
        </p:nvGrpSpPr>
        <p:grpSpPr>
          <a:xfrm>
            <a:off x="2018693" y="1232374"/>
            <a:ext cx="6019800" cy="2600325"/>
            <a:chOff x="5334000" y="2306390"/>
            <a:chExt cx="6019800" cy="2600325"/>
          </a:xfrm>
        </p:grpSpPr>
        <p:pic>
          <p:nvPicPr>
            <p:cNvPr id="22" name="Image 21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398FF7D4-671C-4B30-BF75-63F14E4D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306390"/>
              <a:ext cx="6019800" cy="26003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B16EC0-DDDD-4BC5-91E2-2B0E21AD3871}"/>
                </a:ext>
              </a:extLst>
            </p:cNvPr>
            <p:cNvSpPr/>
            <p:nvPr/>
          </p:nvSpPr>
          <p:spPr>
            <a:xfrm>
              <a:off x="7608577" y="2527123"/>
              <a:ext cx="3657186" cy="237959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775E40-5B7A-4782-8904-A0F94F0B835E}"/>
                </a:ext>
              </a:extLst>
            </p:cNvPr>
            <p:cNvSpPr/>
            <p:nvPr/>
          </p:nvSpPr>
          <p:spPr>
            <a:xfrm>
              <a:off x="5788241" y="2527123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FFB2AA-2288-45DB-B1C6-16A6B3AA2017}"/>
                </a:ext>
              </a:extLst>
            </p:cNvPr>
            <p:cNvSpPr/>
            <p:nvPr/>
          </p:nvSpPr>
          <p:spPr>
            <a:xfrm>
              <a:off x="6879270" y="2522394"/>
              <a:ext cx="141173" cy="2306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404071-A16B-44B7-ACE0-4F3213078012}"/>
                </a:ext>
              </a:extLst>
            </p:cNvPr>
            <p:cNvSpPr/>
            <p:nvPr/>
          </p:nvSpPr>
          <p:spPr>
            <a:xfrm>
              <a:off x="5449824" y="3986784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89B302-ECA9-4581-BB77-82277C9A6644}"/>
                </a:ext>
              </a:extLst>
            </p:cNvPr>
            <p:cNvSpPr/>
            <p:nvPr/>
          </p:nvSpPr>
          <p:spPr>
            <a:xfrm>
              <a:off x="5449824" y="4416342"/>
              <a:ext cx="877824" cy="1280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8F2AB7C-FFB6-48A1-83BA-15D11C8F2AE2}"/>
              </a:ext>
            </a:extLst>
          </p:cNvPr>
          <p:cNvCxnSpPr>
            <a:cxnSpLocks/>
          </p:cNvCxnSpPr>
          <p:nvPr/>
        </p:nvCxnSpPr>
        <p:spPr>
          <a:xfrm>
            <a:off x="3121004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A648123-4E19-4019-A7C0-3542202DBB27}"/>
              </a:ext>
            </a:extLst>
          </p:cNvPr>
          <p:cNvCxnSpPr>
            <a:cxnSpLocks/>
          </p:cNvCxnSpPr>
          <p:nvPr/>
        </p:nvCxnSpPr>
        <p:spPr>
          <a:xfrm>
            <a:off x="4161171" y="1493237"/>
            <a:ext cx="0" cy="22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D0D9AF0-D42E-4834-9FA5-8307DCA3677F}"/>
              </a:ext>
            </a:extLst>
          </p:cNvPr>
          <p:cNvCxnSpPr>
            <a:cxnSpLocks/>
          </p:cNvCxnSpPr>
          <p:nvPr/>
        </p:nvCxnSpPr>
        <p:spPr>
          <a:xfrm>
            <a:off x="4917252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6DBE1DEE-1DA4-4DAC-9028-15E5F1D6B16C}"/>
              </a:ext>
            </a:extLst>
          </p:cNvPr>
          <p:cNvCxnSpPr>
            <a:cxnSpLocks/>
          </p:cNvCxnSpPr>
          <p:nvPr/>
        </p:nvCxnSpPr>
        <p:spPr>
          <a:xfrm>
            <a:off x="5522413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7B584E1-3752-4770-A617-9D2032B13870}"/>
              </a:ext>
            </a:extLst>
          </p:cNvPr>
          <p:cNvCxnSpPr>
            <a:cxnSpLocks/>
          </p:cNvCxnSpPr>
          <p:nvPr/>
        </p:nvCxnSpPr>
        <p:spPr>
          <a:xfrm>
            <a:off x="6155587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7872A72-7158-4DC7-A1BB-47D1CDAB869C}"/>
              </a:ext>
            </a:extLst>
          </p:cNvPr>
          <p:cNvCxnSpPr>
            <a:cxnSpLocks/>
          </p:cNvCxnSpPr>
          <p:nvPr/>
        </p:nvCxnSpPr>
        <p:spPr>
          <a:xfrm>
            <a:off x="6763408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A2FFB2A-F383-4D69-A456-6DB49AAF2463}"/>
              </a:ext>
            </a:extLst>
          </p:cNvPr>
          <p:cNvCxnSpPr>
            <a:cxnSpLocks/>
          </p:cNvCxnSpPr>
          <p:nvPr/>
        </p:nvCxnSpPr>
        <p:spPr>
          <a:xfrm>
            <a:off x="7371229" y="1493237"/>
            <a:ext cx="0" cy="230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C17F821F-C61C-4CD2-8044-F2C892E93A35}"/>
              </a:ext>
            </a:extLst>
          </p:cNvPr>
          <p:cNvSpPr/>
          <p:nvPr/>
        </p:nvSpPr>
        <p:spPr>
          <a:xfrm rot="18000000">
            <a:off x="1439048" y="3469750"/>
            <a:ext cx="798146" cy="2236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47C7BA4C-4F06-4011-B6A2-C6E80B76CEB2}"/>
              </a:ext>
            </a:extLst>
          </p:cNvPr>
          <p:cNvGrpSpPr/>
          <p:nvPr/>
        </p:nvGrpSpPr>
        <p:grpSpPr>
          <a:xfrm>
            <a:off x="1593399" y="4986091"/>
            <a:ext cx="4305901" cy="826435"/>
            <a:chOff x="6096000" y="4505851"/>
            <a:chExt cx="4305901" cy="826435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1C1EB778-6516-4951-87EA-77193540A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682836"/>
              <a:ext cx="4305901" cy="504895"/>
            </a:xfrm>
            <a:prstGeom prst="rect">
              <a:avLst/>
            </a:prstGeom>
          </p:spPr>
        </p:pic>
        <p:sp>
          <p:nvSpPr>
            <p:cNvPr id="55" name="Accolade ouvrante 54">
              <a:extLst>
                <a:ext uri="{FF2B5EF4-FFF2-40B4-BE49-F238E27FC236}">
                  <a16:creationId xmlns:a16="http://schemas.microsoft.com/office/drawing/2014/main" id="{38032EC9-20FC-4903-B578-F2D21DC0BBC5}"/>
                </a:ext>
              </a:extLst>
            </p:cNvPr>
            <p:cNvSpPr/>
            <p:nvPr/>
          </p:nvSpPr>
          <p:spPr>
            <a:xfrm rot="16200000">
              <a:off x="8362026" y="4936372"/>
              <a:ext cx="282839" cy="50899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6" name="Accolade ouvrante 55">
              <a:extLst>
                <a:ext uri="{FF2B5EF4-FFF2-40B4-BE49-F238E27FC236}">
                  <a16:creationId xmlns:a16="http://schemas.microsoft.com/office/drawing/2014/main" id="{35EEB4CC-E204-458F-8923-3FD7A11F567F}"/>
                </a:ext>
              </a:extLst>
            </p:cNvPr>
            <p:cNvSpPr/>
            <p:nvPr/>
          </p:nvSpPr>
          <p:spPr>
            <a:xfrm rot="5400000">
              <a:off x="9244983" y="4155980"/>
              <a:ext cx="282839" cy="982581"/>
            </a:xfrm>
            <a:prstGeom prst="leftBrace">
              <a:avLst>
                <a:gd name="adj1" fmla="val 49945"/>
                <a:gd name="adj2" fmla="val 5192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53B0DC6-2951-4E58-BC67-D3182F5125FF}"/>
              </a:ext>
            </a:extLst>
          </p:cNvPr>
          <p:cNvGrpSpPr/>
          <p:nvPr/>
        </p:nvGrpSpPr>
        <p:grpSpPr>
          <a:xfrm>
            <a:off x="6891037" y="4556684"/>
            <a:ext cx="3224595" cy="1902768"/>
            <a:chOff x="5080925" y="2836124"/>
            <a:chExt cx="5324615" cy="3046988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6B4F3E8E-83DF-452B-B48E-B3002B785361}"/>
                </a:ext>
              </a:extLst>
            </p:cNvPr>
            <p:cNvSpPr txBox="1"/>
            <p:nvPr/>
          </p:nvSpPr>
          <p:spPr>
            <a:xfrm>
              <a:off x="5222344" y="2836124"/>
              <a:ext cx="5183196" cy="294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/>
                <a:t>65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108 </a:t>
              </a:r>
            </a:p>
            <a:p>
              <a:r>
                <a:rPr lang="en-CA" sz="2000" dirty="0"/>
                <a:t>111 </a:t>
              </a:r>
            </a:p>
            <a:p>
              <a:r>
                <a:rPr lang="en-CA" sz="2000" dirty="0"/>
                <a:t>13 </a:t>
              </a:r>
            </a:p>
            <a:p>
              <a:r>
                <a:rPr lang="en-CA" sz="2000" dirty="0"/>
                <a:t>10</a:t>
              </a:r>
              <a:endParaRPr lang="fr-CA" sz="2000" dirty="0"/>
            </a:p>
          </p:txBody>
        </p:sp>
        <p:sp>
          <p:nvSpPr>
            <p:cNvPr id="65" name="Accolade ouvrante 64">
              <a:extLst>
                <a:ext uri="{FF2B5EF4-FFF2-40B4-BE49-F238E27FC236}">
                  <a16:creationId xmlns:a16="http://schemas.microsoft.com/office/drawing/2014/main" id="{80E9ABD5-F3A5-4E64-8ACE-FB013136B568}"/>
                </a:ext>
              </a:extLst>
            </p:cNvPr>
            <p:cNvSpPr/>
            <p:nvPr/>
          </p:nvSpPr>
          <p:spPr>
            <a:xfrm>
              <a:off x="5080926" y="2903566"/>
              <a:ext cx="282839" cy="1934822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  <p:sp>
          <p:nvSpPr>
            <p:cNvPr id="66" name="Accolade ouvrante 65">
              <a:extLst>
                <a:ext uri="{FF2B5EF4-FFF2-40B4-BE49-F238E27FC236}">
                  <a16:creationId xmlns:a16="http://schemas.microsoft.com/office/drawing/2014/main" id="{DEE57893-58D5-426A-9DD8-E37F61A4FDB6}"/>
                </a:ext>
              </a:extLst>
            </p:cNvPr>
            <p:cNvSpPr/>
            <p:nvPr/>
          </p:nvSpPr>
          <p:spPr>
            <a:xfrm>
              <a:off x="5080925" y="4900532"/>
              <a:ext cx="282839" cy="982580"/>
            </a:xfrm>
            <a:prstGeom prst="leftBrace">
              <a:avLst>
                <a:gd name="adj1" fmla="val 49945"/>
                <a:gd name="adj2" fmla="val 58187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200"/>
            </a:p>
          </p:txBody>
        </p:sp>
      </p:grp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A2EB25F-33DA-44BF-9809-31B0E921606C}"/>
              </a:ext>
            </a:extLst>
          </p:cNvPr>
          <p:cNvSpPr/>
          <p:nvPr/>
        </p:nvSpPr>
        <p:spPr>
          <a:xfrm>
            <a:off x="4868913" y="4456553"/>
            <a:ext cx="1839921" cy="847120"/>
          </a:xfrm>
          <a:custGeom>
            <a:avLst/>
            <a:gdLst>
              <a:gd name="connsiteX0" fmla="*/ 108610 w 1893449"/>
              <a:gd name="connsiteY0" fmla="*/ 328085 h 929142"/>
              <a:gd name="connsiteX1" fmla="*/ 134987 w 1893449"/>
              <a:gd name="connsiteY1" fmla="*/ 20355 h 929142"/>
              <a:gd name="connsiteX2" fmla="*/ 1445041 w 1893449"/>
              <a:gd name="connsiteY2" fmla="*/ 838039 h 929142"/>
              <a:gd name="connsiteX3" fmla="*/ 1893449 w 1893449"/>
              <a:gd name="connsiteY3" fmla="*/ 873208 h 929142"/>
              <a:gd name="connsiteX0" fmla="*/ 31974 w 1816813"/>
              <a:gd name="connsiteY0" fmla="*/ 328085 h 929142"/>
              <a:gd name="connsiteX1" fmla="*/ 295744 w 1816813"/>
              <a:gd name="connsiteY1" fmla="*/ 20355 h 929142"/>
              <a:gd name="connsiteX2" fmla="*/ 1368405 w 1816813"/>
              <a:gd name="connsiteY2" fmla="*/ 838039 h 929142"/>
              <a:gd name="connsiteX3" fmla="*/ 1816813 w 1816813"/>
              <a:gd name="connsiteY3" fmla="*/ 873208 h 929142"/>
              <a:gd name="connsiteX0" fmla="*/ 18059 w 1802898"/>
              <a:gd name="connsiteY0" fmla="*/ 279948 h 877595"/>
              <a:gd name="connsiteX1" fmla="*/ 466467 w 1802898"/>
              <a:gd name="connsiteY1" fmla="*/ 24972 h 877595"/>
              <a:gd name="connsiteX2" fmla="*/ 1354490 w 1802898"/>
              <a:gd name="connsiteY2" fmla="*/ 789902 h 877595"/>
              <a:gd name="connsiteX3" fmla="*/ 1802898 w 1802898"/>
              <a:gd name="connsiteY3" fmla="*/ 825071 h 877595"/>
              <a:gd name="connsiteX0" fmla="*/ 17351 w 1802190"/>
              <a:gd name="connsiteY0" fmla="*/ 274939 h 844164"/>
              <a:gd name="connsiteX1" fmla="*/ 465759 w 1802190"/>
              <a:gd name="connsiteY1" fmla="*/ 19963 h 844164"/>
              <a:gd name="connsiteX2" fmla="*/ 1248275 w 1802190"/>
              <a:gd name="connsiteY2" fmla="*/ 705762 h 844164"/>
              <a:gd name="connsiteX3" fmla="*/ 1802190 w 1802190"/>
              <a:gd name="connsiteY3" fmla="*/ 820062 h 844164"/>
              <a:gd name="connsiteX0" fmla="*/ 17351 w 1907698"/>
              <a:gd name="connsiteY0" fmla="*/ 274939 h 858844"/>
              <a:gd name="connsiteX1" fmla="*/ 465759 w 1907698"/>
              <a:gd name="connsiteY1" fmla="*/ 19963 h 858844"/>
              <a:gd name="connsiteX2" fmla="*/ 1248275 w 1907698"/>
              <a:gd name="connsiteY2" fmla="*/ 705762 h 858844"/>
              <a:gd name="connsiteX3" fmla="*/ 1907698 w 1907698"/>
              <a:gd name="connsiteY3" fmla="*/ 837647 h 858844"/>
              <a:gd name="connsiteX0" fmla="*/ 17351 w 1907698"/>
              <a:gd name="connsiteY0" fmla="*/ 274939 h 837812"/>
              <a:gd name="connsiteX1" fmla="*/ 465759 w 1907698"/>
              <a:gd name="connsiteY1" fmla="*/ 19963 h 837812"/>
              <a:gd name="connsiteX2" fmla="*/ 1248275 w 1907698"/>
              <a:gd name="connsiteY2" fmla="*/ 705762 h 837812"/>
              <a:gd name="connsiteX3" fmla="*/ 1907698 w 1907698"/>
              <a:gd name="connsiteY3" fmla="*/ 837647 h 837812"/>
              <a:gd name="connsiteX0" fmla="*/ 20126 w 1840135"/>
              <a:gd name="connsiteY0" fmla="*/ 274939 h 837812"/>
              <a:gd name="connsiteX1" fmla="*/ 398196 w 1840135"/>
              <a:gd name="connsiteY1" fmla="*/ 19963 h 837812"/>
              <a:gd name="connsiteX2" fmla="*/ 1180712 w 1840135"/>
              <a:gd name="connsiteY2" fmla="*/ 705762 h 837812"/>
              <a:gd name="connsiteX3" fmla="*/ 1840135 w 1840135"/>
              <a:gd name="connsiteY3" fmla="*/ 837647 h 837812"/>
              <a:gd name="connsiteX0" fmla="*/ 2473 w 1822482"/>
              <a:gd name="connsiteY0" fmla="*/ 284247 h 847120"/>
              <a:gd name="connsiteX1" fmla="*/ 380543 w 1822482"/>
              <a:gd name="connsiteY1" fmla="*/ 29271 h 847120"/>
              <a:gd name="connsiteX2" fmla="*/ 1163059 w 1822482"/>
              <a:gd name="connsiteY2" fmla="*/ 715070 h 847120"/>
              <a:gd name="connsiteX3" fmla="*/ 1822482 w 1822482"/>
              <a:gd name="connsiteY3" fmla="*/ 846955 h 847120"/>
              <a:gd name="connsiteX0" fmla="*/ 2328 w 1839921"/>
              <a:gd name="connsiteY0" fmla="*/ 284247 h 847120"/>
              <a:gd name="connsiteX1" fmla="*/ 397982 w 1839921"/>
              <a:gd name="connsiteY1" fmla="*/ 29271 h 847120"/>
              <a:gd name="connsiteX2" fmla="*/ 1180498 w 1839921"/>
              <a:gd name="connsiteY2" fmla="*/ 715070 h 847120"/>
              <a:gd name="connsiteX3" fmla="*/ 1839921 w 1839921"/>
              <a:gd name="connsiteY3" fmla="*/ 846955 h 84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921" h="847120">
                <a:moveTo>
                  <a:pt x="2328" y="284247"/>
                </a:moveTo>
                <a:cubicBezTo>
                  <a:pt x="-25514" y="8755"/>
                  <a:pt x="201620" y="-42533"/>
                  <a:pt x="397982" y="29271"/>
                </a:cubicBezTo>
                <a:cubicBezTo>
                  <a:pt x="594344" y="101075"/>
                  <a:pt x="940175" y="578789"/>
                  <a:pt x="1180498" y="715070"/>
                </a:cubicBezTo>
                <a:cubicBezTo>
                  <a:pt x="1420821" y="851351"/>
                  <a:pt x="1577616" y="847687"/>
                  <a:pt x="1839921" y="846955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0D731CAE-CAF4-4AFC-B327-F3DE406C573A}"/>
              </a:ext>
            </a:extLst>
          </p:cNvPr>
          <p:cNvSpPr/>
          <p:nvPr/>
        </p:nvSpPr>
        <p:spPr>
          <a:xfrm>
            <a:off x="4034352" y="6068792"/>
            <a:ext cx="2602526" cy="156701"/>
          </a:xfrm>
          <a:custGeom>
            <a:avLst/>
            <a:gdLst>
              <a:gd name="connsiteX0" fmla="*/ 108610 w 1893449"/>
              <a:gd name="connsiteY0" fmla="*/ 328085 h 929142"/>
              <a:gd name="connsiteX1" fmla="*/ 134987 w 1893449"/>
              <a:gd name="connsiteY1" fmla="*/ 20355 h 929142"/>
              <a:gd name="connsiteX2" fmla="*/ 1445041 w 1893449"/>
              <a:gd name="connsiteY2" fmla="*/ 838039 h 929142"/>
              <a:gd name="connsiteX3" fmla="*/ 1893449 w 1893449"/>
              <a:gd name="connsiteY3" fmla="*/ 873208 h 929142"/>
              <a:gd name="connsiteX0" fmla="*/ 31974 w 1816813"/>
              <a:gd name="connsiteY0" fmla="*/ 328085 h 929142"/>
              <a:gd name="connsiteX1" fmla="*/ 295744 w 1816813"/>
              <a:gd name="connsiteY1" fmla="*/ 20355 h 929142"/>
              <a:gd name="connsiteX2" fmla="*/ 1368405 w 1816813"/>
              <a:gd name="connsiteY2" fmla="*/ 838039 h 929142"/>
              <a:gd name="connsiteX3" fmla="*/ 1816813 w 1816813"/>
              <a:gd name="connsiteY3" fmla="*/ 873208 h 929142"/>
              <a:gd name="connsiteX0" fmla="*/ 18059 w 1802898"/>
              <a:gd name="connsiteY0" fmla="*/ 279948 h 877595"/>
              <a:gd name="connsiteX1" fmla="*/ 466467 w 1802898"/>
              <a:gd name="connsiteY1" fmla="*/ 24972 h 877595"/>
              <a:gd name="connsiteX2" fmla="*/ 1354490 w 1802898"/>
              <a:gd name="connsiteY2" fmla="*/ 789902 h 877595"/>
              <a:gd name="connsiteX3" fmla="*/ 1802898 w 1802898"/>
              <a:gd name="connsiteY3" fmla="*/ 825071 h 877595"/>
              <a:gd name="connsiteX0" fmla="*/ 17351 w 1802190"/>
              <a:gd name="connsiteY0" fmla="*/ 274939 h 844164"/>
              <a:gd name="connsiteX1" fmla="*/ 465759 w 1802190"/>
              <a:gd name="connsiteY1" fmla="*/ 19963 h 844164"/>
              <a:gd name="connsiteX2" fmla="*/ 1248275 w 1802190"/>
              <a:gd name="connsiteY2" fmla="*/ 705762 h 844164"/>
              <a:gd name="connsiteX3" fmla="*/ 1802190 w 1802190"/>
              <a:gd name="connsiteY3" fmla="*/ 820062 h 844164"/>
              <a:gd name="connsiteX0" fmla="*/ 17351 w 1907698"/>
              <a:gd name="connsiteY0" fmla="*/ 274939 h 858844"/>
              <a:gd name="connsiteX1" fmla="*/ 465759 w 1907698"/>
              <a:gd name="connsiteY1" fmla="*/ 19963 h 858844"/>
              <a:gd name="connsiteX2" fmla="*/ 1248275 w 1907698"/>
              <a:gd name="connsiteY2" fmla="*/ 705762 h 858844"/>
              <a:gd name="connsiteX3" fmla="*/ 1907698 w 1907698"/>
              <a:gd name="connsiteY3" fmla="*/ 837647 h 858844"/>
              <a:gd name="connsiteX0" fmla="*/ 17351 w 1907698"/>
              <a:gd name="connsiteY0" fmla="*/ 274939 h 837812"/>
              <a:gd name="connsiteX1" fmla="*/ 465759 w 1907698"/>
              <a:gd name="connsiteY1" fmla="*/ 19963 h 837812"/>
              <a:gd name="connsiteX2" fmla="*/ 1248275 w 1907698"/>
              <a:gd name="connsiteY2" fmla="*/ 705762 h 837812"/>
              <a:gd name="connsiteX3" fmla="*/ 1907698 w 1907698"/>
              <a:gd name="connsiteY3" fmla="*/ 837647 h 837812"/>
              <a:gd name="connsiteX0" fmla="*/ 20126 w 1840135"/>
              <a:gd name="connsiteY0" fmla="*/ 274939 h 837812"/>
              <a:gd name="connsiteX1" fmla="*/ 398196 w 1840135"/>
              <a:gd name="connsiteY1" fmla="*/ 19963 h 837812"/>
              <a:gd name="connsiteX2" fmla="*/ 1180712 w 1840135"/>
              <a:gd name="connsiteY2" fmla="*/ 705762 h 837812"/>
              <a:gd name="connsiteX3" fmla="*/ 1840135 w 1840135"/>
              <a:gd name="connsiteY3" fmla="*/ 837647 h 837812"/>
              <a:gd name="connsiteX0" fmla="*/ 2473 w 1822482"/>
              <a:gd name="connsiteY0" fmla="*/ 284247 h 847120"/>
              <a:gd name="connsiteX1" fmla="*/ 380543 w 1822482"/>
              <a:gd name="connsiteY1" fmla="*/ 29271 h 847120"/>
              <a:gd name="connsiteX2" fmla="*/ 1163059 w 1822482"/>
              <a:gd name="connsiteY2" fmla="*/ 715070 h 847120"/>
              <a:gd name="connsiteX3" fmla="*/ 1822482 w 1822482"/>
              <a:gd name="connsiteY3" fmla="*/ 846955 h 847120"/>
              <a:gd name="connsiteX0" fmla="*/ 2328 w 1839921"/>
              <a:gd name="connsiteY0" fmla="*/ 284247 h 847120"/>
              <a:gd name="connsiteX1" fmla="*/ 397982 w 1839921"/>
              <a:gd name="connsiteY1" fmla="*/ 29271 h 847120"/>
              <a:gd name="connsiteX2" fmla="*/ 1180498 w 1839921"/>
              <a:gd name="connsiteY2" fmla="*/ 715070 h 847120"/>
              <a:gd name="connsiteX3" fmla="*/ 1839921 w 1839921"/>
              <a:gd name="connsiteY3" fmla="*/ 846955 h 847120"/>
              <a:gd name="connsiteX0" fmla="*/ 1060 w 2199137"/>
              <a:gd name="connsiteY0" fmla="*/ 364238 h 830395"/>
              <a:gd name="connsiteX1" fmla="*/ 757198 w 2199137"/>
              <a:gd name="connsiteY1" fmla="*/ 12546 h 830395"/>
              <a:gd name="connsiteX2" fmla="*/ 1539714 w 2199137"/>
              <a:gd name="connsiteY2" fmla="*/ 698345 h 830395"/>
              <a:gd name="connsiteX3" fmla="*/ 2199137 w 2199137"/>
              <a:gd name="connsiteY3" fmla="*/ 830230 h 830395"/>
              <a:gd name="connsiteX0" fmla="*/ 0 w 2198077"/>
              <a:gd name="connsiteY0" fmla="*/ 354576 h 820733"/>
              <a:gd name="connsiteX1" fmla="*/ 756138 w 2198077"/>
              <a:gd name="connsiteY1" fmla="*/ 2884 h 820733"/>
              <a:gd name="connsiteX2" fmla="*/ 1538654 w 2198077"/>
              <a:gd name="connsiteY2" fmla="*/ 688683 h 820733"/>
              <a:gd name="connsiteX3" fmla="*/ 2198077 w 2198077"/>
              <a:gd name="connsiteY3" fmla="*/ 820568 h 820733"/>
              <a:gd name="connsiteX0" fmla="*/ 0 w 2602523"/>
              <a:gd name="connsiteY0" fmla="*/ 354576 h 703981"/>
              <a:gd name="connsiteX1" fmla="*/ 756138 w 2602523"/>
              <a:gd name="connsiteY1" fmla="*/ 2884 h 703981"/>
              <a:gd name="connsiteX2" fmla="*/ 1538654 w 2602523"/>
              <a:gd name="connsiteY2" fmla="*/ 688683 h 703981"/>
              <a:gd name="connsiteX3" fmla="*/ 2602523 w 2602523"/>
              <a:gd name="connsiteY3" fmla="*/ 495253 h 703981"/>
              <a:gd name="connsiteX0" fmla="*/ 0 w 2602523"/>
              <a:gd name="connsiteY0" fmla="*/ 0 h 349405"/>
              <a:gd name="connsiteX1" fmla="*/ 1538654 w 2602523"/>
              <a:gd name="connsiteY1" fmla="*/ 334107 h 349405"/>
              <a:gd name="connsiteX2" fmla="*/ 2602523 w 2602523"/>
              <a:gd name="connsiteY2" fmla="*/ 140677 h 349405"/>
              <a:gd name="connsiteX0" fmla="*/ 0 w 2602523"/>
              <a:gd name="connsiteY0" fmla="*/ 0 h 349405"/>
              <a:gd name="connsiteX1" fmla="*/ 1538654 w 2602523"/>
              <a:gd name="connsiteY1" fmla="*/ 334107 h 349405"/>
              <a:gd name="connsiteX2" fmla="*/ 2602523 w 2602523"/>
              <a:gd name="connsiteY2" fmla="*/ 140677 h 349405"/>
              <a:gd name="connsiteX0" fmla="*/ 0 w 2602523"/>
              <a:gd name="connsiteY0" fmla="*/ 0 h 349405"/>
              <a:gd name="connsiteX1" fmla="*/ 1538654 w 2602523"/>
              <a:gd name="connsiteY1" fmla="*/ 334107 h 349405"/>
              <a:gd name="connsiteX2" fmla="*/ 2602523 w 2602523"/>
              <a:gd name="connsiteY2" fmla="*/ 140677 h 349405"/>
              <a:gd name="connsiteX0" fmla="*/ 0 w 2602523"/>
              <a:gd name="connsiteY0" fmla="*/ 0 h 140677"/>
              <a:gd name="connsiteX1" fmla="*/ 2602523 w 2602523"/>
              <a:gd name="connsiteY1" fmla="*/ 140677 h 140677"/>
              <a:gd name="connsiteX0" fmla="*/ 3 w 2602526"/>
              <a:gd name="connsiteY0" fmla="*/ 0 h 156701"/>
              <a:gd name="connsiteX1" fmla="*/ 2602526 w 2602526"/>
              <a:gd name="connsiteY1" fmla="*/ 140677 h 15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2526" h="156701">
                <a:moveTo>
                  <a:pt x="3" y="0"/>
                </a:moveTo>
                <a:cubicBezTo>
                  <a:pt x="-2927" y="275492"/>
                  <a:pt x="1735018" y="93785"/>
                  <a:pt x="2602526" y="140677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D7613A81-05CF-4DC1-B467-A49D2F2EF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303" y="1958788"/>
            <a:ext cx="2915057" cy="3839111"/>
          </a:xfrm>
          <a:prstGeom prst="rect">
            <a:avLst/>
          </a:prstGeom>
        </p:spPr>
      </p:pic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E243EBCD-43B8-486F-9203-290E1D7AD8DE}"/>
              </a:ext>
            </a:extLst>
          </p:cNvPr>
          <p:cNvSpPr/>
          <p:nvPr/>
        </p:nvSpPr>
        <p:spPr>
          <a:xfrm rot="10800000">
            <a:off x="9076774" y="4808101"/>
            <a:ext cx="282839" cy="2236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A38506C-CE05-49EA-B947-3545A2378950}"/>
              </a:ext>
            </a:extLst>
          </p:cNvPr>
          <p:cNvSpPr txBox="1"/>
          <p:nvPr/>
        </p:nvSpPr>
        <p:spPr>
          <a:xfrm>
            <a:off x="9353957" y="4720449"/>
            <a:ext cx="2377512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La boîte </a:t>
            </a:r>
            <a:r>
              <a:rPr lang="fr-CA" sz="1200" i="1" dirty="0">
                <a:solidFill>
                  <a:schemeClr val="bg1"/>
                </a:solidFill>
              </a:rPr>
              <a:t>itoa</a:t>
            </a:r>
            <a:r>
              <a:rPr lang="fr-CA" sz="1200" dirty="0">
                <a:solidFill>
                  <a:schemeClr val="bg1"/>
                </a:solidFill>
              </a:rPr>
              <a:t> convertit les entiers en caractères selon la norme ASCII.</a:t>
            </a:r>
            <a:endParaRPr lang="fr-CA" sz="1200" i="1" dirty="0">
              <a:solidFill>
                <a:schemeClr val="bg1"/>
              </a:solidFill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7E0FAA16-C507-46BB-B5B2-D55F3DBB897A}"/>
              </a:ext>
            </a:extLst>
          </p:cNvPr>
          <p:cNvSpPr/>
          <p:nvPr/>
        </p:nvSpPr>
        <p:spPr>
          <a:xfrm rot="5400000">
            <a:off x="10295919" y="1933869"/>
            <a:ext cx="1236971" cy="2496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ACE25B-5596-49B7-9E00-387864535D2C}"/>
              </a:ext>
            </a:extLst>
          </p:cNvPr>
          <p:cNvSpPr txBox="1"/>
          <p:nvPr/>
        </p:nvSpPr>
        <p:spPr>
          <a:xfrm>
            <a:off x="9433419" y="1196064"/>
            <a:ext cx="2521077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b="1" dirty="0">
                <a:solidFill>
                  <a:schemeClr val="bg1"/>
                </a:solidFill>
              </a:rPr>
              <a:t>Cliquer pour ouvrir </a:t>
            </a:r>
            <a:r>
              <a:rPr lang="fr-CA" sz="1200" dirty="0">
                <a:solidFill>
                  <a:schemeClr val="bg1"/>
                </a:solidFill>
              </a:rPr>
              <a:t>la connexion sérielle avec le port choisi (</a:t>
            </a:r>
            <a:r>
              <a:rPr lang="fr-CA" sz="1200" b="1" dirty="0">
                <a:solidFill>
                  <a:schemeClr val="bg1"/>
                </a:solidFill>
              </a:rPr>
              <a:t>h</a:t>
            </a:r>
            <a:r>
              <a:rPr lang="fr-CA" sz="1200" dirty="0">
                <a:solidFill>
                  <a:schemeClr val="bg1"/>
                </a:solidFill>
              </a:rPr>
              <a:t> dans ce cas). </a:t>
            </a:r>
          </a:p>
        </p:txBody>
      </p:sp>
    </p:spTree>
    <p:extLst>
      <p:ext uri="{BB962C8B-B14F-4D97-AF65-F5344CB8AC3E}">
        <p14:creationId xmlns:p14="http://schemas.microsoft.com/office/powerpoint/2010/main" val="326723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11" y="969141"/>
            <a:ext cx="4791342" cy="1760672"/>
          </a:xfrm>
        </p:spPr>
        <p:txBody>
          <a:bodyPr/>
          <a:lstStyle/>
          <a:p>
            <a:r>
              <a:rPr lang="fr-FR" dirty="0">
                <a:cs typeface="Gill Sans"/>
              </a:rPr>
              <a:t>EXERCICE B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7178" y="2961219"/>
            <a:ext cx="4628665" cy="4012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Faire apparaître dans la fenêtre Max les données envoyées par Arduino mais convertissez les nombres et caractères!</a:t>
            </a:r>
          </a:p>
          <a:p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D9FF2F6-1CFD-4DDD-972E-8F12364C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32" y="1044286"/>
            <a:ext cx="5115790" cy="51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817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0000"/>
      </a:hlink>
      <a:folHlink>
        <a:srgbClr val="000000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077_TF78646930.potx" id="{88E147E2-3A88-4C0F-8E02-054B64DE33C6}" vid="{6FE73DC7-F173-45ED-9D6C-9824553470A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D3BD1AD87D54D93EC3B048FD09070" ma:contentTypeVersion="11" ma:contentTypeDescription="Crée un document." ma:contentTypeScope="" ma:versionID="41517c42235082875bb737fb2c657b45">
  <xsd:schema xmlns:xsd="http://www.w3.org/2001/XMLSchema" xmlns:xs="http://www.w3.org/2001/XMLSchema" xmlns:p="http://schemas.microsoft.com/office/2006/metadata/properties" xmlns:ns3="3af51170-2ce2-4006-8386-511101e971ef" xmlns:ns4="d62bf29e-04a8-4b16-841f-7e0357422469" targetNamespace="http://schemas.microsoft.com/office/2006/metadata/properties" ma:root="true" ma:fieldsID="49f6360b161555d2c93f4ed894218b51" ns3:_="" ns4:_="">
    <xsd:import namespace="3af51170-2ce2-4006-8386-511101e971ef"/>
    <xsd:import namespace="d62bf29e-04a8-4b16-841f-7e03574224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51170-2ce2-4006-8386-511101e971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f29e-04a8-4b16-841f-7e035742246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6617351-D871-487C-A760-1F61FC139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f51170-2ce2-4006-8386-511101e971ef"/>
    <ds:schemaRef ds:uri="d62bf29e-04a8-4b16-841f-7e0357422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3704</Words>
  <Application>Microsoft Office PowerPoint</Application>
  <PresentationFormat>Grand écran</PresentationFormat>
  <Paragraphs>456</Paragraphs>
  <Slides>63</Slides>
  <Notes>8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64" baseType="lpstr">
      <vt:lpstr>Thème Office</vt:lpstr>
      <vt:lpstr>COMMUNIQUER AVEC MAX</vt:lpstr>
      <vt:lpstr>COMMANDES  SÉRIES</vt:lpstr>
      <vt:lpstr>ENVOYER DES MESSAGES À PARTIR D’ARDUINO</vt:lpstr>
      <vt:lpstr>LE BAUD ET OUVRIR LE MONITEUR SÉRIE</vt:lpstr>
      <vt:lpstr>MAX : itoa CONVERSION DES ENTRIERS EN ASCII</vt:lpstr>
      <vt:lpstr>MAX : RÉCEPTION DE DONNÉES SÉRIELLES</vt:lpstr>
      <vt:lpstr>EXERCICE A</vt:lpstr>
      <vt:lpstr>MAX : itoa CONVERSION DES ENTRIERS EN ASCII</vt:lpstr>
      <vt:lpstr>EXERCICE B</vt:lpstr>
      <vt:lpstr>MAX : SÉLECTIONNER LA DESTINATION DES MESSAGES</vt:lpstr>
      <vt:lpstr>MAX : GROUPER DES ÉLÉMENTS</vt:lpstr>
      <vt:lpstr>MAX : SÉLECTIONNER ET GROUPER</vt:lpstr>
      <vt:lpstr>RECONSTITUER UN MESSAGE</vt:lpstr>
      <vt:lpstr>EXERCICE C</vt:lpstr>
      <vt:lpstr>INTERRUPTEUR</vt:lpstr>
      <vt:lpstr>CONNECTER</vt:lpstr>
      <vt:lpstr>DÉTECTER UNE TENSION AVEC digitalRead()</vt:lpstr>
      <vt:lpstr>EXERCICE D</vt:lpstr>
      <vt:lpstr>PROGRAMMER : DÉCLENCHER UN SON DANS MAX LORSQU’ON REÇOIT UN «0»</vt:lpstr>
      <vt:lpstr>PROGRAMMER ARDUINO :  ENVOYER LA VALEUR DE L’INTERRUPTEUR SEULEMENT LORSQUE LA VALEUR CHANGE! </vt:lpstr>
      <vt:lpstr>EXERCICE  E</vt:lpstr>
      <vt:lpstr>ENVOYER UN MESSAGE «BOUTON»</vt:lpstr>
      <vt:lpstr>MAX : «ROUTER» LA DESTINATION DES MESSAGES</vt:lpstr>
      <vt:lpstr>MAX : CONVERTIR DU TEXTE EN MESSAGES</vt:lpstr>
      <vt:lpstr>PROGRAMMER ARDUINO :  ENVOYER LE CHANGEMENT DE VALEUR DE L’INTERRUPTEUR PRÉCÉDÉ DU MOT «BOUTON»</vt:lpstr>
      <vt:lpstr>PROGRAMMER MAX : RECEVOIR UN MESSAGE QUI COMMENCE PAR LE MOT «BOUTON»</vt:lpstr>
      <vt:lpstr>POTENTIOMÈTRE</vt:lpstr>
      <vt:lpstr>CONNECTER</vt:lpstr>
      <vt:lpstr>MESURER UNE TENSION AVEC analogRead()</vt:lpstr>
      <vt:lpstr>ENVOYER UN MESSAGE «POT»</vt:lpstr>
      <vt:lpstr>MAX : SCALE POUR CONVERTIR DES ÉCHELLES</vt:lpstr>
      <vt:lpstr>MAX : DIFFÉRENCIER LES BOÎTES DE NOMBRE INT ET FLOAT</vt:lpstr>
      <vt:lpstr>PROGRAMMER ARDUINO : ENVOYER LA VALEUR DU POTENTIOMÈTRE DANS UN MESSAGE QUI COMMENCE PAR LE MOT «POT»</vt:lpstr>
      <vt:lpstr>PROGRAMMER MAX : RECEVOIR UN MESSAGE QUI COMMENCE PAR LE MOT «POT»</vt:lpstr>
      <vt:lpstr>EXERCICE F</vt:lpstr>
      <vt:lpstr>INTERRUPTEUR + POTENTIOMÈTRE</vt:lpstr>
      <vt:lpstr>PROGRAMMER ARDUINO : ENVOYER UN MESSAGE «POT» POUR LE POTENTIOMÈTRE ET «BOUTON» POUR L’INTERRUPTEUR</vt:lpstr>
      <vt:lpstr>PROGRAMMER MAX : DISCRIMINER ENTRE LES MESSAGES «POT» ET «BOUTON»</vt:lpstr>
      <vt:lpstr>EXERCICE G</vt:lpstr>
      <vt:lpstr>DEL</vt:lpstr>
      <vt:lpstr>CONNECTER ENSEMBLE</vt:lpstr>
      <vt:lpstr>RÉGLER UNE TENSION AVEC digitalWrite()</vt:lpstr>
      <vt:lpstr>RECEVOIR DES DONNÉES SÉRIELLES DANS ARDUINO</vt:lpstr>
      <vt:lpstr>PROGRAMMER ARDUINO ET MAX : CONTRÔLER UNE DEL AVEC UN MESSAGE NUMÉRIQUE (ASCII)</vt:lpstr>
      <vt:lpstr>EXERCICE H</vt:lpstr>
      <vt:lpstr>PHOTORÉSITANCE</vt:lpstr>
      <vt:lpstr>PHOTORÉSISTANCE (PHOTOCELL)</vt:lpstr>
      <vt:lpstr>SOUDURE DE LA PHOTORÉSISTANCE </vt:lpstr>
      <vt:lpstr>UNE PHOTORÉSISTANCE A BESOIN D’UNE RÉSITANCE POUR CRÉER UN DIVISEUR DE TENSION!</vt:lpstr>
      <vt:lpstr>CONNECTER ENSEMBLE</vt:lpstr>
      <vt:lpstr>CONNECTER ENSEMBLE</vt:lpstr>
      <vt:lpstr>ON MESURE UNE PHOTORÉSISTANCE AVEC analogRead()</vt:lpstr>
      <vt:lpstr>EXERCICE I</vt:lpstr>
      <vt:lpstr>PROGRAMMER MAX : CONTÔLER LE VOLUME D’UN SIGNAL</vt:lpstr>
      <vt:lpstr>PROGRAMMER MAX : DÉTECTER LORSQU’UNE VALEUR DÉPASSE UN SEUIL</vt:lpstr>
      <vt:lpstr> EXERCICE BILLY</vt:lpstr>
      <vt:lpstr>PROGRAMMER MAX : BASCULER D’ÉTAT AVEC «TOGGLE»</vt:lpstr>
      <vt:lpstr> EXERCICE THÉRÉMINE</vt:lpstr>
      <vt:lpstr>PROGRAMMER MAX : DÉCLENCHER UN SON ALÉATOIRE</vt:lpstr>
      <vt:lpstr>PROGRAMMER MAX : COMPTER LE NOMBRE DE «BANG» ET DÉCLENCHER DES SONS DIFFÉRENTS</vt:lpstr>
      <vt:lpstr>PROGRAMMER MAX : CRÉER DÉLAIS</vt:lpstr>
      <vt:lpstr>PROGRAMMER MAX : CRÉER DES RAMPES (FONDUS)</vt:lpstr>
      <vt:lpstr>PROGRAMMER MAX :  APPUYER PLUSIEURS FOIS SUR UN BOUTON POUR CONTINUER LA LECTURE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RECEVOIR DANS MAX</dc:title>
  <dc:creator/>
  <cp:lastModifiedBy/>
  <cp:revision>170</cp:revision>
  <dcterms:created xsi:type="dcterms:W3CDTF">2021-09-09T11:49:46Z</dcterms:created>
  <dcterms:modified xsi:type="dcterms:W3CDTF">2021-10-28T15:10:25Z</dcterms:modified>
</cp:coreProperties>
</file>